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12" r:id="rId2"/>
    <p:sldId id="349" r:id="rId3"/>
    <p:sldId id="350" r:id="rId4"/>
    <p:sldId id="391" r:id="rId5"/>
    <p:sldId id="351" r:id="rId6"/>
    <p:sldId id="384" r:id="rId7"/>
    <p:sldId id="352" r:id="rId8"/>
    <p:sldId id="318" r:id="rId9"/>
    <p:sldId id="381" r:id="rId10"/>
    <p:sldId id="366" r:id="rId11"/>
    <p:sldId id="376" r:id="rId12"/>
    <p:sldId id="377" r:id="rId13"/>
    <p:sldId id="392" r:id="rId14"/>
    <p:sldId id="382" r:id="rId15"/>
    <p:sldId id="371" r:id="rId16"/>
    <p:sldId id="370" r:id="rId17"/>
    <p:sldId id="368" r:id="rId18"/>
    <p:sldId id="372" r:id="rId19"/>
    <p:sldId id="369" r:id="rId20"/>
    <p:sldId id="367" r:id="rId21"/>
    <p:sldId id="364" r:id="rId22"/>
    <p:sldId id="393" r:id="rId23"/>
    <p:sldId id="383" r:id="rId24"/>
    <p:sldId id="310" r:id="rId25"/>
    <p:sldId id="375" r:id="rId26"/>
    <p:sldId id="374" r:id="rId27"/>
    <p:sldId id="379" r:id="rId28"/>
    <p:sldId id="380" r:id="rId29"/>
    <p:sldId id="385" r:id="rId30"/>
    <p:sldId id="386" r:id="rId31"/>
    <p:sldId id="373" r:id="rId32"/>
    <p:sldId id="387" r:id="rId33"/>
    <p:sldId id="388" r:id="rId34"/>
    <p:sldId id="389" r:id="rId35"/>
    <p:sldId id="390"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3" clrIdx="0">
    <p:extLst>
      <p:ext uri="{19B8F6BF-5375-455C-9EA6-DF929625EA0E}">
        <p15:presenceInfo xmlns:p15="http://schemas.microsoft.com/office/powerpoint/2012/main" userId="Laura Bonikowsky" providerId="None"/>
      </p:ext>
    </p:extLst>
  </p:cmAuthor>
  <p:cmAuthor id="2" name="Lindsay Elgersma" initials="LE" lastIdx="13" clrIdx="1">
    <p:extLst>
      <p:ext uri="{19B8F6BF-5375-455C-9EA6-DF929625EA0E}">
        <p15:presenceInfo xmlns:p15="http://schemas.microsoft.com/office/powerpoint/2012/main" userId="S::lindsay@elgersmaconsultingcom.onmicrosoft.com::edbf2e0c-64c3-45a2-89a1-0f3e57608278" providerId="AD"/>
      </p:ext>
    </p:extLst>
  </p:cmAuthor>
  <p:cmAuthor id="3" name="Brianne Curtis" initials="BC" lastIdx="1" clrIdx="2">
    <p:extLst>
      <p:ext uri="{19B8F6BF-5375-455C-9EA6-DF929625EA0E}">
        <p15:presenceInfo xmlns:p15="http://schemas.microsoft.com/office/powerpoint/2012/main" userId="S::bcurtis@gfo.ca::4d36d49e-32f4-473a-b818-5cd7e50bc434" providerId="AD"/>
      </p:ext>
    </p:extLst>
  </p:cmAuthor>
  <p:cmAuthor id="4" name="Nicole Koopstra" initials="" lastIdx="1" clrIdx="3">
    <p:extLst>
      <p:ext uri="{19B8F6BF-5375-455C-9EA6-DF929625EA0E}">
        <p15:presenceInfo xmlns:p15="http://schemas.microsoft.com/office/powerpoint/2012/main" userId="S::nkoopstra@gfo.ca::a37db97f-7c29-425f-ae8b-a9ede515881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44" autoAdjust="0"/>
    <p:restoredTop sz="69957" autoAdjust="0"/>
  </p:normalViewPr>
  <p:slideViewPr>
    <p:cSldViewPr snapToGrid="0">
      <p:cViewPr varScale="1">
        <p:scale>
          <a:sx n="83" d="100"/>
          <a:sy n="83" d="100"/>
        </p:scale>
        <p:origin x="2176"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Koopstra" userId="a37db97f-7c29-425f-ae8b-a9ede515881a" providerId="ADAL" clId="{01E9231B-9E49-D343-84FC-F260D76BF033}"/>
    <pc:docChg chg="modSld">
      <pc:chgData name="Nicole Koopstra" userId="a37db97f-7c29-425f-ae8b-a9ede515881a" providerId="ADAL" clId="{01E9231B-9E49-D343-84FC-F260D76BF033}" dt="2024-10-03T18:08:00.425" v="4" actId="948"/>
      <pc:docMkLst>
        <pc:docMk/>
      </pc:docMkLst>
      <pc:sldChg chg="modSp mod">
        <pc:chgData name="Nicole Koopstra" userId="a37db97f-7c29-425f-ae8b-a9ede515881a" providerId="ADAL" clId="{01E9231B-9E49-D343-84FC-F260D76BF033}" dt="2024-10-03T18:08:00.425" v="4" actId="948"/>
        <pc:sldMkLst>
          <pc:docMk/>
          <pc:sldMk cId="2684572368" sldId="349"/>
        </pc:sldMkLst>
        <pc:spChg chg="mod">
          <ac:chgData name="Nicole Koopstra" userId="a37db97f-7c29-425f-ae8b-a9ede515881a" providerId="ADAL" clId="{01E9231B-9E49-D343-84FC-F260D76BF033}" dt="2024-10-03T18:08:00.425" v="4" actId="948"/>
          <ac:spMkLst>
            <pc:docMk/>
            <pc:sldMk cId="2684572368" sldId="349"/>
            <ac:spMk id="3" creationId="{D6232A28-1198-1337-260F-67EF8B086E1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dirty="0"/>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9WCqEa39KDY"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goodineverygrain.ca/2024/01/31/plant-expert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hecanadianencyclopedia.ca/en/article/shield"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1173012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Open Sans Light" panose="020B0606030504020204" pitchFamily="34" charset="0"/>
              </a:rPr>
              <a:t>There are THREE action opportunities in this lesson. You will not have time for all of them in one lesson.  These slides are editable so you can decide what is going to work best for your class.</a:t>
            </a:r>
          </a:p>
          <a:p>
            <a:endParaRPr lang="en-US" i="0" dirty="0"/>
          </a:p>
          <a:p>
            <a:r>
              <a:rPr lang="en-US" i="0" dirty="0"/>
              <a:t>TIP! This lesson will flow most smoothly if the soil shake is prepared the day prior to this lesson – it needs to sit for 24 hours before students can draw their diagram.</a:t>
            </a:r>
          </a:p>
          <a:p>
            <a:endParaRPr lang="en-US" dirty="0"/>
          </a:p>
          <a:p>
            <a:r>
              <a:rPr lang="en-US" b="1" dirty="0"/>
              <a:t>Soil Shake Directions:</a:t>
            </a:r>
          </a:p>
          <a:p>
            <a:endParaRPr lang="en-US" dirty="0"/>
          </a:p>
          <a:p>
            <a:pPr marL="0" indent="0">
              <a:buNone/>
            </a:pPr>
            <a:r>
              <a:rPr lang="en-US" dirty="0"/>
              <a:t>Step 1:  Find a jar with a lid that will close tight.</a:t>
            </a:r>
          </a:p>
          <a:p>
            <a:pPr marL="0" indent="0">
              <a:buNone/>
            </a:pPr>
            <a:endParaRPr lang="en-US" dirty="0"/>
          </a:p>
          <a:p>
            <a:pPr marL="0" indent="0">
              <a:buNone/>
            </a:pPr>
            <a:r>
              <a:rPr lang="en-US" dirty="0"/>
              <a:t>Step 2:  Fill your jar about half-full of soil.  Then fill it up with water.  Close the lid </a:t>
            </a:r>
            <a:r>
              <a:rPr lang="en-US" b="1" dirty="0"/>
              <a:t>tight! </a:t>
            </a:r>
            <a:r>
              <a:rPr lang="en-US" b="0" dirty="0"/>
              <a:t>Shake well!</a:t>
            </a:r>
          </a:p>
          <a:p>
            <a:pPr marL="0" indent="0">
              <a:buNone/>
            </a:pPr>
            <a:endParaRPr lang="en-US" dirty="0"/>
          </a:p>
          <a:p>
            <a:pPr marL="0" indent="0">
              <a:buNone/>
            </a:pPr>
            <a:r>
              <a:rPr lang="en-US" dirty="0"/>
              <a:t>Step 3:  Wait 24 hours for  the soil to settle.</a:t>
            </a:r>
          </a:p>
          <a:p>
            <a:pPr marL="0" indent="0">
              <a:buNone/>
            </a:pPr>
            <a:endParaRPr lang="en-US" dirty="0"/>
          </a:p>
          <a:p>
            <a:pPr marL="0" indent="0">
              <a:buNone/>
            </a:pPr>
            <a:r>
              <a:rPr lang="en-US" dirty="0"/>
              <a:t>Step 4:  Draw a picture of a jar.  And then draw a diagram of layers of your soil.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dirty="0"/>
          </a:p>
        </p:txBody>
      </p:sp>
    </p:spTree>
    <p:extLst>
      <p:ext uri="{BB962C8B-B14F-4D97-AF65-F5344CB8AC3E}">
        <p14:creationId xmlns:p14="http://schemas.microsoft.com/office/powerpoint/2010/main" val="750366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None/>
            </a:pPr>
            <a:r>
              <a:rPr lang="en-CA" b="0" i="0" u="none" strike="noStrike" dirty="0">
                <a:solidFill>
                  <a:srgbClr val="000000"/>
                </a:solidFill>
                <a:effectLst/>
                <a:latin typeface="Open Sans Light" panose="020B0606030504020204" pitchFamily="34" charset="0"/>
              </a:rPr>
              <a:t>Tip! Consider having students measure and graph the separate layers in centimeters.</a:t>
            </a:r>
          </a:p>
          <a:p>
            <a:pPr algn="l">
              <a:buFont typeface="+mj-lt"/>
              <a:buNone/>
            </a:pPr>
            <a:endParaRPr lang="en-CA" b="0" i="0" u="none" strike="noStrike" dirty="0">
              <a:solidFill>
                <a:srgbClr val="000000"/>
              </a:solidFill>
              <a:effectLst/>
              <a:latin typeface="Open Sans Light" panose="020B0606030504020204" pitchFamily="34" charset="0"/>
            </a:endParaRPr>
          </a:p>
          <a:p>
            <a:pPr algn="l">
              <a:buFont typeface="+mj-lt"/>
              <a:buNone/>
            </a:pPr>
            <a:r>
              <a:rPr lang="en-CA" b="0" i="0" u="none" strike="noStrike" dirty="0">
                <a:solidFill>
                  <a:srgbClr val="000000"/>
                </a:solidFill>
                <a:effectLst/>
                <a:latin typeface="Open Sans Light" panose="020B0606030504020204" pitchFamily="34" charset="0"/>
              </a:rPr>
              <a:t>If you have multiple soil shakes (from different locations), you can divide the groups up and compare graphs.</a:t>
            </a:r>
          </a:p>
          <a:p>
            <a:pPr algn="l">
              <a:buFont typeface="+mj-lt"/>
              <a:buNone/>
            </a:pPr>
            <a:endParaRPr lang="en-CA" b="0" i="0" u="none" strike="noStrike" dirty="0">
              <a:solidFill>
                <a:srgbClr val="000000"/>
              </a:solidFill>
              <a:effectLst/>
              <a:latin typeface="Open Sans Light" panose="020B0606030504020204" pitchFamily="34" charset="0"/>
            </a:endParaRPr>
          </a:p>
          <a:p>
            <a:br>
              <a:rPr lang="en-CA" dirty="0"/>
            </a:b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dirty="0"/>
          </a:p>
        </p:txBody>
      </p:sp>
    </p:spTree>
    <p:extLst>
      <p:ext uri="{BB962C8B-B14F-4D97-AF65-F5344CB8AC3E}">
        <p14:creationId xmlns:p14="http://schemas.microsoft.com/office/powerpoint/2010/main" val="4133199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Organic matter – floating to the top</a:t>
            </a:r>
          </a:p>
          <a:p>
            <a:r>
              <a:rPr lang="en-US" dirty="0"/>
              <a:t>C</a:t>
            </a:r>
            <a:r>
              <a:rPr lang="en-CA" dirty="0"/>
              <a:t>lay – top layer of jar </a:t>
            </a:r>
          </a:p>
          <a:p>
            <a:r>
              <a:rPr lang="en-CA" dirty="0"/>
              <a:t>Silt – middle of jar </a:t>
            </a:r>
          </a:p>
          <a:p>
            <a:r>
              <a:rPr lang="en-CA" dirty="0"/>
              <a:t>Find Sand – bottom layer of jar </a:t>
            </a:r>
          </a:p>
          <a:p>
            <a:r>
              <a:rPr lang="en-CA" dirty="0"/>
              <a:t>Course sand (or gravel) – very bottom of jar </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Open Sans Light" panose="020B0606030504020204" pitchFamily="34" charset="0"/>
              </a:rPr>
              <a:t>Ask students how this activity might influence where they plant their granola bar ingredients. </a:t>
            </a:r>
          </a:p>
          <a:p>
            <a:endParaRPr lang="en-CA"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dirty="0"/>
          </a:p>
        </p:txBody>
      </p:sp>
    </p:spTree>
    <p:extLst>
      <p:ext uri="{BB962C8B-B14F-4D97-AF65-F5344CB8AC3E}">
        <p14:creationId xmlns:p14="http://schemas.microsoft.com/office/powerpoint/2010/main" val="3411098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Soils contain air, minerals, water and organic matter. They also contain particles of clay, sand and silt. The combination of all of these things makes up the type of soil it is. Each soil type will have different characteristics for growing things. </a:t>
            </a:r>
          </a:p>
          <a:p>
            <a:pPr>
              <a:lnSpc>
                <a:spcPct val="106000"/>
              </a:lnSpc>
            </a:pPr>
            <a:endPar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There are different types of soil found in Ontario, but the three most common agriculture types are clay, loam and sand soil. Soils can be a mixture of these three types so each field can really vary on what soil type exists.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Something to think about: soil is literally the foundation of most of our food. The plant products we eat grew in soil and the meat we eat comes from animals that eat plants that grow in soil.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Soil is important to people!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dirty="0"/>
          </a:p>
        </p:txBody>
      </p:sp>
    </p:spTree>
    <p:extLst>
      <p:ext uri="{BB962C8B-B14F-4D97-AF65-F5344CB8AC3E}">
        <p14:creationId xmlns:p14="http://schemas.microsoft.com/office/powerpoint/2010/main" val="373444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You can tell soil contains clay by squeezing a handful of moist soil in your hand. If it sticks together or makes a ball, it has clay. </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dirty="0"/>
          </a:p>
        </p:txBody>
      </p:sp>
    </p:spTree>
    <p:extLst>
      <p:ext uri="{BB962C8B-B14F-4D97-AF65-F5344CB8AC3E}">
        <p14:creationId xmlns:p14="http://schemas.microsoft.com/office/powerpoint/2010/main" val="2222596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If we were farmers, we’d like to have loamy soil on our farms!</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dirty="0"/>
          </a:p>
        </p:txBody>
      </p:sp>
    </p:spTree>
    <p:extLst>
      <p:ext uri="{BB962C8B-B14F-4D97-AF65-F5344CB8AC3E}">
        <p14:creationId xmlns:p14="http://schemas.microsoft.com/office/powerpoint/2010/main" val="3975222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Sand is made of larger particles, which are heavier, so they drop to the bottom. </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dirty="0"/>
          </a:p>
        </p:txBody>
      </p:sp>
    </p:spTree>
    <p:extLst>
      <p:ext uri="{BB962C8B-B14F-4D97-AF65-F5344CB8AC3E}">
        <p14:creationId xmlns:p14="http://schemas.microsoft.com/office/powerpoint/2010/main" val="3843259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Chalk is another type of soil found in Ontario. </a:t>
            </a:r>
          </a:p>
          <a:p>
            <a:endParaRPr lang="en-CA" dirty="0"/>
          </a:p>
          <a:p>
            <a:r>
              <a:rPr lang="en-CA" dirty="0"/>
              <a:t>Chalky soil is not particularly nutritious for plants but can be amended by adding organic matter. </a:t>
            </a:r>
          </a:p>
          <a:p>
            <a:r>
              <a:rPr lang="en-CA" dirty="0"/>
              <a:t>(Sources: Encyclopedia Brittanica, The Walled Nursery)</a:t>
            </a:r>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dirty="0"/>
          </a:p>
        </p:txBody>
      </p:sp>
    </p:spTree>
    <p:extLst>
      <p:ext uri="{BB962C8B-B14F-4D97-AF65-F5344CB8AC3E}">
        <p14:creationId xmlns:p14="http://schemas.microsoft.com/office/powerpoint/2010/main" val="868385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Peat is another type of soil found in Ontario. </a:t>
            </a:r>
          </a:p>
          <a:p>
            <a:endParaRPr lang="en-CA" dirty="0"/>
          </a:p>
          <a:p>
            <a:r>
              <a:rPr lang="en-CA" dirty="0"/>
              <a:t>Peat is cut and dried as a fertilizer in commercial planting soils and as a fuel, such as for heating instead of wood. It is a slowly renewable energy source; its greenhouse gas emissions when burned are comparable to fossil fuel. </a:t>
            </a:r>
          </a:p>
          <a:p>
            <a:r>
              <a:rPr lang="en-CA" dirty="0"/>
              <a:t>(Sources: Encyclopedia Brittanica, Ontario Nature)</a:t>
            </a:r>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dirty="0"/>
          </a:p>
        </p:txBody>
      </p:sp>
    </p:spTree>
    <p:extLst>
      <p:ext uri="{BB962C8B-B14F-4D97-AF65-F5344CB8AC3E}">
        <p14:creationId xmlns:p14="http://schemas.microsoft.com/office/powerpoint/2010/main" val="6889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Silt is another type of soil found in Ontario. </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20</a:t>
            </a:fld>
            <a:endParaRPr lang="en-CA" dirty="0"/>
          </a:p>
        </p:txBody>
      </p:sp>
    </p:spTree>
    <p:extLst>
      <p:ext uri="{BB962C8B-B14F-4D97-AF65-F5344CB8AC3E}">
        <p14:creationId xmlns:p14="http://schemas.microsoft.com/office/powerpoint/2010/main" val="3153420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dirty="0"/>
          </a:p>
        </p:txBody>
      </p:sp>
    </p:spTree>
    <p:extLst>
      <p:ext uri="{BB962C8B-B14F-4D97-AF65-F5344CB8AC3E}">
        <p14:creationId xmlns:p14="http://schemas.microsoft.com/office/powerpoint/2010/main" val="388561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highlight>
                  <a:srgbClr val="FFFF00"/>
                </a:highlight>
              </a:rPr>
              <a:t>Tell students – we are going to practise being agronomists and farmers for a day!</a:t>
            </a:r>
          </a:p>
          <a:p>
            <a:pPr marL="0" indent="0">
              <a:buNone/>
            </a:pPr>
            <a:endParaRPr lang="en-US" sz="1200" dirty="0">
              <a:highlight>
                <a:srgbClr val="FFFF00"/>
              </a:highlight>
            </a:endParaRPr>
          </a:p>
          <a:p>
            <a:pPr marL="0" indent="0">
              <a:buNone/>
            </a:pPr>
            <a:r>
              <a:rPr lang="en-US" dirty="0"/>
              <a:t>Let’s watch this video to learn what agronomists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https://www.youtube.com/watch?v=9WCqEa39KDY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The video demonstrates examining wheat and other plants, soil sampling, and using technology to monitor a barley field.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solidFill>
                <a:srgbClr val="000000"/>
              </a:solidFill>
              <a:effectLst/>
              <a:latin typeface="Century Gothic" panose="020B0502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For additional information, visit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u="sng"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hlinkClick r:id="rId4"/>
              </a:rPr>
              <a:t>https://goodineverygrain.ca/2024/01/31/plant-experts/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None/>
            </a:pPr>
            <a:endParaRPr lang="en-US" sz="1200" dirty="0">
              <a:highlight>
                <a:srgbClr val="FFFF00"/>
              </a:highlight>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21</a:t>
            </a:fld>
            <a:endParaRPr lang="en-CA" dirty="0"/>
          </a:p>
        </p:txBody>
      </p:sp>
    </p:spTree>
    <p:extLst>
      <p:ext uri="{BB962C8B-B14F-4D97-AF65-F5344CB8AC3E}">
        <p14:creationId xmlns:p14="http://schemas.microsoft.com/office/powerpoint/2010/main" val="2135389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highlight>
                  <a:srgbClr val="FFFF00"/>
                </a:highlight>
              </a:rPr>
              <a:t>Justin explains how he samples his soil. </a:t>
            </a:r>
          </a:p>
          <a:p>
            <a:pPr marL="0" indent="0">
              <a:buNone/>
            </a:pPr>
            <a:r>
              <a:rPr lang="en-US" sz="1200" dirty="0">
                <a:highlight>
                  <a:srgbClr val="FFFF00"/>
                </a:highlight>
              </a:rPr>
              <a:t>https://www.youtube.com/watch?v=S43vi4Prd9Q </a:t>
            </a:r>
          </a:p>
          <a:p>
            <a:pPr marL="0" indent="0">
              <a:buNone/>
            </a:pPr>
            <a:endParaRPr lang="en-US" sz="1200" dirty="0">
              <a:highlight>
                <a:srgbClr val="FFFF00"/>
              </a:highlight>
            </a:endParaRPr>
          </a:p>
          <a:p>
            <a:pPr marL="0" indent="0">
              <a:buNone/>
            </a:pPr>
            <a:r>
              <a:rPr lang="en-US" b="0" i="0" dirty="0">
                <a:solidFill>
                  <a:srgbClr val="000000"/>
                </a:solidFill>
                <a:effectLst/>
                <a:latin typeface="Overpass"/>
              </a:rPr>
              <a:t>Soil sampling and testing is when farmers or agronomists collect a representative soil sample from each field or section. They will then send these soil samples into a lab where they will be tested and analyzed to determine the levels of available nutrients. Nutrients in the soil are plant food for the growing grains.  They will then use these results to determine a) if their fields need more nutrients added via fertilizer and b) how healthy their soil is. These qualities vary from year to year and are constantly changing. </a:t>
            </a:r>
            <a:endParaRPr lang="en-US" dirty="0"/>
          </a:p>
          <a:p>
            <a:pPr marL="0" indent="0">
              <a:buNone/>
            </a:pPr>
            <a:endParaRPr lang="en-US" sz="1200" dirty="0">
              <a:highlight>
                <a:srgbClr val="FFFF00"/>
              </a:highlight>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22</a:t>
            </a:fld>
            <a:endParaRPr lang="en-CA" dirty="0"/>
          </a:p>
        </p:txBody>
      </p:sp>
    </p:spTree>
    <p:extLst>
      <p:ext uri="{BB962C8B-B14F-4D97-AF65-F5344CB8AC3E}">
        <p14:creationId xmlns:p14="http://schemas.microsoft.com/office/powerpoint/2010/main" val="3986079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5000"/>
              </a:lnSpc>
              <a:spcBef>
                <a:spcPts val="1600"/>
              </a:spcBef>
              <a:buFont typeface="Arial" panose="020B0604020202020204" pitchFamily="34" charset="0"/>
              <a:buNone/>
            </a:pPr>
            <a:r>
              <a:rPr lang="en-US" sz="1200" dirty="0"/>
              <a:t>Take students outside to collect their own soil samples from various locations on the school property (works well in Dixie cups). Or, hand out pre-collected samples.</a:t>
            </a:r>
          </a:p>
          <a:p>
            <a:pPr marL="0" indent="0">
              <a:lnSpc>
                <a:spcPct val="125000"/>
              </a:lnSpc>
              <a:spcBef>
                <a:spcPts val="1600"/>
              </a:spcBef>
              <a:buFont typeface="Arial" panose="020B0604020202020204" pitchFamily="34" charset="0"/>
              <a:buNone/>
            </a:pPr>
            <a:endParaRPr lang="en-US" sz="1200" dirty="0"/>
          </a:p>
          <a:p>
            <a:pPr marL="0" indent="0">
              <a:lnSpc>
                <a:spcPct val="125000"/>
              </a:lnSpc>
              <a:spcBef>
                <a:spcPts val="1600"/>
              </a:spcBef>
              <a:buFont typeface="Arial" panose="020B0604020202020204" pitchFamily="34" charset="0"/>
              <a:buNone/>
            </a:pPr>
            <a:r>
              <a:rPr lang="en-US" sz="1200" dirty="0"/>
              <a:t>Let students examine soil samples and discuss similarities and differences. Use the Types of Soil in Ontario sheet to identify their soil samples.</a:t>
            </a:r>
          </a:p>
          <a:p>
            <a:pPr marL="0" indent="0">
              <a:lnSpc>
                <a:spcPct val="125000"/>
              </a:lnSpc>
              <a:spcBef>
                <a:spcPts val="1600"/>
              </a:spcBef>
              <a:buFont typeface="Arial" panose="020B0604020202020204" pitchFamily="34" charset="0"/>
              <a:buNone/>
            </a:pPr>
            <a:endParaRPr lang="en-US" sz="1200" dirty="0"/>
          </a:p>
          <a:p>
            <a:pPr marL="0" indent="0">
              <a:lnSpc>
                <a:spcPct val="125000"/>
              </a:lnSpc>
              <a:spcBef>
                <a:spcPts val="1600"/>
              </a:spcBef>
              <a:buFont typeface="Arial" panose="020B0604020202020204" pitchFamily="34" charset="0"/>
              <a:buNone/>
            </a:pPr>
            <a:r>
              <a:rPr lang="en-US" sz="1200" dirty="0"/>
              <a:t>Based on this exploration, ask students to discuss what they think soil is. What types of soil make up your school grounds? Take feedback.</a:t>
            </a:r>
          </a:p>
          <a:p>
            <a:pPr marL="0" indent="0">
              <a:lnSpc>
                <a:spcPct val="125000"/>
              </a:lnSpc>
              <a:spcBef>
                <a:spcPts val="1600"/>
              </a:spcBef>
              <a:buFont typeface="Arial" panose="020B0604020202020204" pitchFamily="34" charset="0"/>
              <a:buNone/>
            </a:pPr>
            <a:endParaRPr lang="en-US" sz="1200" dirty="0"/>
          </a:p>
          <a:p>
            <a:pPr marL="0" indent="0">
              <a:lnSpc>
                <a:spcPct val="125000"/>
              </a:lnSpc>
              <a:spcBef>
                <a:spcPts val="1600"/>
              </a:spcBef>
              <a:buFont typeface="Arial" panose="020B0604020202020204" pitchFamily="34" charset="0"/>
              <a:buNone/>
            </a:pPr>
            <a:r>
              <a:rPr lang="en-US" sz="1200" dirty="0"/>
              <a:t>Extension Idea: Have students draw a map of your school grounds.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23</a:t>
            </a:fld>
            <a:endParaRPr lang="en-CA" dirty="0"/>
          </a:p>
        </p:txBody>
      </p:sp>
    </p:spTree>
    <p:extLst>
      <p:ext uri="{BB962C8B-B14F-4D97-AF65-F5344CB8AC3E}">
        <p14:creationId xmlns:p14="http://schemas.microsoft.com/office/powerpoint/2010/main" val="1327246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Prompts: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pP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Remind students about the properties of soil and what soil does on a farm.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24</a:t>
            </a:fld>
            <a:endParaRPr lang="en-CA" dirty="0"/>
          </a:p>
        </p:txBody>
      </p:sp>
    </p:spTree>
    <p:extLst>
      <p:ext uri="{BB962C8B-B14F-4D97-AF65-F5344CB8AC3E}">
        <p14:creationId xmlns:p14="http://schemas.microsoft.com/office/powerpoint/2010/main" val="4205100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Map found at: https://www.ontario.ca/page/how-use-agmaps </a:t>
            </a:r>
          </a:p>
          <a:p>
            <a:endParaRPr lang="en-US" dirty="0"/>
          </a:p>
          <a:p>
            <a:r>
              <a:rPr lang="en-US" dirty="0"/>
              <a:t>First image is of an aerial view of a 200-acre grain farm (within the red box). The second image is the same grain farm with the soil layers added on. Ask students, what can see they see on the map? What is the soil type(s)? </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25</a:t>
            </a:fld>
            <a:endParaRPr lang="en-CA" dirty="0"/>
          </a:p>
        </p:txBody>
      </p:sp>
    </p:spTree>
    <p:extLst>
      <p:ext uri="{BB962C8B-B14F-4D97-AF65-F5344CB8AC3E}">
        <p14:creationId xmlns:p14="http://schemas.microsoft.com/office/powerpoint/2010/main" val="40241116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features on the farm map to give students an idea of what is required.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26</a:t>
            </a:fld>
            <a:endParaRPr lang="en-CA" dirty="0"/>
          </a:p>
        </p:txBody>
      </p:sp>
    </p:spTree>
    <p:extLst>
      <p:ext uri="{BB962C8B-B14F-4D97-AF65-F5344CB8AC3E}">
        <p14:creationId xmlns:p14="http://schemas.microsoft.com/office/powerpoint/2010/main" val="30680482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to consult the </a:t>
            </a:r>
            <a:r>
              <a:rPr lang="en-US" sz="1800" dirty="0">
                <a:effectLst/>
                <a:latin typeface="Century Gothic" panose="020B0502020202020204" pitchFamily="34" charset="0"/>
                <a:ea typeface="Calibri" panose="020F0502020204030204" pitchFamily="34" charset="0"/>
                <a:cs typeface="Times New Roman" panose="02020603050405020304" pitchFamily="18" charset="0"/>
              </a:rPr>
              <a:t>Types of Soil in Ontario sheet.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 </a:t>
            </a:r>
          </a:p>
        </p:txBody>
      </p:sp>
      <p:sp>
        <p:nvSpPr>
          <p:cNvPr id="4" name="Slide Number Placeholder 3"/>
          <p:cNvSpPr>
            <a:spLocks noGrp="1"/>
          </p:cNvSpPr>
          <p:nvPr>
            <p:ph type="sldNum" sz="quarter" idx="5"/>
          </p:nvPr>
        </p:nvSpPr>
        <p:spPr/>
        <p:txBody>
          <a:bodyPr/>
          <a:lstStyle/>
          <a:p>
            <a:fld id="{A1152B4D-80B6-452C-A7D7-277FD7B18C08}" type="slidenum">
              <a:rPr lang="en-CA" smtClean="0"/>
              <a:t>27</a:t>
            </a:fld>
            <a:endParaRPr lang="en-CA" dirty="0"/>
          </a:p>
        </p:txBody>
      </p:sp>
    </p:spTree>
    <p:extLst>
      <p:ext uri="{BB962C8B-B14F-4D97-AF65-F5344CB8AC3E}">
        <p14:creationId xmlns:p14="http://schemas.microsoft.com/office/powerpoint/2010/main" val="2714771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29</a:t>
            </a:fld>
            <a:endParaRPr lang="en-CA"/>
          </a:p>
        </p:txBody>
      </p:sp>
    </p:spTree>
    <p:extLst>
      <p:ext uri="{BB962C8B-B14F-4D97-AF65-F5344CB8AC3E}">
        <p14:creationId xmlns:p14="http://schemas.microsoft.com/office/powerpoint/2010/main" val="3425779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map shows the 7 physiographic regions of Canada—physiographic means physical geography. They are</a:t>
            </a:r>
            <a:r>
              <a:rPr lang="en-US" b="0" i="0" dirty="0">
                <a:solidFill>
                  <a:srgbClr val="393939"/>
                </a:solidFill>
                <a:effectLst/>
                <a:latin typeface="Avenir"/>
              </a:rPr>
              <a:t> the Canadian Arctic, the Western Cordillera, the Interior Plains, </a:t>
            </a:r>
            <a:r>
              <a:rPr lang="en-US" dirty="0"/>
              <a:t>Canadian Shield, </a:t>
            </a:r>
            <a:r>
              <a:rPr lang="en-US" b="0" i="0" dirty="0">
                <a:solidFill>
                  <a:srgbClr val="393939"/>
                </a:solidFill>
                <a:effectLst/>
                <a:latin typeface="Avenir"/>
              </a:rPr>
              <a:t>the Hudson Bay Lowlands, the St. Lawrence Lowlands, and the Appalachian Region.</a:t>
            </a:r>
          </a:p>
          <a:p>
            <a:endParaRPr lang="en-US" b="0" i="0" dirty="0">
              <a:solidFill>
                <a:srgbClr val="393939"/>
              </a:solidFill>
              <a:effectLst/>
              <a:latin typeface="Avenir"/>
            </a:endParaRPr>
          </a:p>
          <a:p>
            <a:r>
              <a:rPr lang="en-US" dirty="0"/>
              <a:t>As you can see, most of Ontario is within the Canadian Shield, a huge region that covers 5 million square kilometers, or 48% of Canada. </a:t>
            </a:r>
          </a:p>
          <a:p>
            <a:endParaRPr lang="en-US" dirty="0"/>
          </a:p>
          <a:p>
            <a:r>
              <a:rPr lang="en-US" dirty="0"/>
              <a:t>Learn more at: https://www.thecanadianencyclopedia.ca/en/article/physiographic-regions</a:t>
            </a:r>
          </a:p>
          <a:p>
            <a:endParaRPr lang="en-US" dirty="0"/>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30</a:t>
            </a:fld>
            <a:endParaRPr lang="en-CA"/>
          </a:p>
        </p:txBody>
      </p:sp>
    </p:spTree>
    <p:extLst>
      <p:ext uri="{BB962C8B-B14F-4D97-AF65-F5344CB8AC3E}">
        <p14:creationId xmlns:p14="http://schemas.microsoft.com/office/powerpoint/2010/main" val="35495591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Canadian Shield is also called the North American Craton (a craton is a large stable block of the Earth’s crust that makes up the nucleus of a continent). It covers most of North America, from Mexico to Greenland. It consists of rocks that are at least 1 billion years old and, except for the Canadian Shield, are buried deep and covered by soil.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Ontario was once covered by ice. As it receded (as recently as 11,000 years ago), it carved out many lakes exposed the rock of the Shield. The Shield has lots of minerals and is covered by coniferous forests. It is generally too rocky to be good for farming.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Learn more at: </a:t>
            </a:r>
            <a:r>
              <a:rPr lang="en-CA" sz="1800" u="sng" dirty="0">
                <a:solidFill>
                  <a:schemeClr val="tx1">
                    <a:lumMod val="50000"/>
                    <a:lumOff val="50000"/>
                  </a:schemeClr>
                </a:solidFill>
                <a:effectLst/>
                <a:latin typeface="Century Gothic" panose="020B0502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https://www.thecanadianencyclopedia.ca/en/article/shield</a:t>
            </a:r>
            <a:endParaRPr lang="en-CA" sz="18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31</a:t>
            </a:fld>
            <a:endParaRPr lang="en-CA"/>
          </a:p>
        </p:txBody>
      </p:sp>
    </p:spTree>
    <p:extLst>
      <p:ext uri="{BB962C8B-B14F-4D97-AF65-F5344CB8AC3E}">
        <p14:creationId xmlns:p14="http://schemas.microsoft.com/office/powerpoint/2010/main" val="2957640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495"/>
            <a:r>
              <a:rPr lang="en-CA" sz="1800" b="1" dirty="0">
                <a:effectLst/>
                <a:latin typeface="Calibri" panose="020F0502020204030204" pitchFamily="34" charset="0"/>
                <a:ea typeface="Times New Roman" panose="02020603050405020304" pitchFamily="18" charset="0"/>
                <a:cs typeface="Calibri" panose="020F0502020204030204" pitchFamily="34" charset="0"/>
              </a:rPr>
              <a:t>Science &amp; Technology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3495"/>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A STEM Skills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effectLst/>
                <a:latin typeface="Calibri" panose="020F0502020204030204" pitchFamily="34" charset="0"/>
                <a:ea typeface="Times New Roman" panose="02020603050405020304" pitchFamily="18" charset="0"/>
                <a:cs typeface="Calibri" panose="020F0502020204030204" pitchFamily="34" charset="0"/>
              </a:rPr>
              <a:t>A1.1</a:t>
            </a:r>
            <a:r>
              <a:rPr lang="en-CA" sz="1800" dirty="0">
                <a:effectLst/>
                <a:latin typeface="Calibri" panose="020F0502020204030204" pitchFamily="34" charset="0"/>
                <a:ea typeface="Times New Roman" panose="02020603050405020304" pitchFamily="18" charset="0"/>
                <a:cs typeface="Calibri" panose="020F0502020204030204" pitchFamily="34" charset="0"/>
              </a:rPr>
              <a:t> Use a scientific research process and associated skills to conduct investigations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effectLst/>
                <a:latin typeface="Calibri" panose="020F0502020204030204" pitchFamily="34" charset="0"/>
                <a:ea typeface="Times New Roman" panose="02020603050405020304" pitchFamily="18" charset="0"/>
                <a:cs typeface="Calibri" panose="020F0502020204030204" pitchFamily="34" charset="0"/>
              </a:rPr>
              <a:t>A1.5</a:t>
            </a:r>
            <a:r>
              <a:rPr lang="en-CA" sz="1800" dirty="0">
                <a:effectLst/>
                <a:latin typeface="Calibri" panose="020F0502020204030204" pitchFamily="34" charset="0"/>
                <a:ea typeface="Times New Roman" panose="02020603050405020304" pitchFamily="18" charset="0"/>
                <a:cs typeface="Calibri" panose="020F0502020204030204" pitchFamily="34" charset="0"/>
              </a:rPr>
              <a:t> Communicate their findings, using science and technology vocabulary and formats that are appropriate for specific audiences and purposes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Science &amp; Technology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E Soils in the Environment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E1.1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Assess the importance of soils for society and the environment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E2.1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the living and non-living components of soil, and describe the characteristics of healthy soil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E2.3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Examine different types of soils found in Ontario, and describe how different soils are suited to growing different types of food, including crops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E2.6</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Describe the process of composting, and explain some benefits of composting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dirty="0"/>
          </a:p>
        </p:txBody>
      </p:sp>
    </p:spTree>
    <p:extLst>
      <p:ext uri="{BB962C8B-B14F-4D97-AF65-F5344CB8AC3E}">
        <p14:creationId xmlns:p14="http://schemas.microsoft.com/office/powerpoint/2010/main" val="23196566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of Canada’s seven regions are in Ontario. In addition to the Canadian Shield, Ontario includes the Hudson Bay Lowlands and the St. Lawrence Lowlands. </a:t>
            </a:r>
          </a:p>
          <a:p>
            <a:endParaRPr lang="en-US" dirty="0"/>
          </a:p>
          <a:p>
            <a:r>
              <a:rPr lang="en-US" dirty="0"/>
              <a:t>The Hudson Bay Lowlands is a sedimentary basin; 40% of it is in the middle of the Canadian Shield and the rest is under the water of Hudson Bay and James Bay. Much of the surface is covered by muskeg and peat. </a:t>
            </a:r>
          </a:p>
          <a:p>
            <a:endParaRPr lang="en-US" dirty="0"/>
          </a:p>
          <a:p>
            <a:r>
              <a:rPr lang="en-US" dirty="0"/>
              <a:t>Learn more at: https://www.thecanadianencyclopedia.ca/en/article/geography-of-ontario</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32</a:t>
            </a:fld>
            <a:endParaRPr lang="en-CA"/>
          </a:p>
        </p:txBody>
      </p:sp>
    </p:spTree>
    <p:extLst>
      <p:ext uri="{BB962C8B-B14F-4D97-AF65-F5344CB8AC3E}">
        <p14:creationId xmlns:p14="http://schemas.microsoft.com/office/powerpoint/2010/main" val="12533995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soil of the St. Lawrence Lowlands is underlain by a layer of clay and was shaped by the movement of water as the glaciers retreated. </a:t>
            </a:r>
          </a:p>
          <a:p>
            <a:endParaRPr lang="en-US" dirty="0"/>
          </a:p>
          <a:p>
            <a:r>
              <a:rPr lang="en-US" dirty="0"/>
              <a:t>Learn more at:</a:t>
            </a:r>
          </a:p>
          <a:p>
            <a:r>
              <a:rPr lang="en-US" dirty="0"/>
              <a:t>https://www.thecanadianencyclopedia.ca/en/article/</a:t>
            </a:r>
            <a:r>
              <a:rPr lang="en-US" dirty="0" err="1"/>
              <a:t>st</a:t>
            </a:r>
            <a:r>
              <a:rPr lang="en-US" dirty="0"/>
              <a:t>-</a:t>
            </a:r>
            <a:r>
              <a:rPr lang="en-US" dirty="0" err="1"/>
              <a:t>lawrence</a:t>
            </a:r>
            <a:r>
              <a:rPr lang="en-US" dirty="0"/>
              <a:t>-lowland</a:t>
            </a:r>
          </a:p>
          <a:p>
            <a:endParaRPr lang="en-US" dirty="0"/>
          </a:p>
          <a:p>
            <a:r>
              <a:rPr lang="en-US" dirty="0"/>
              <a:t>Watch this!</a:t>
            </a:r>
          </a:p>
          <a:p>
            <a:r>
              <a:rPr lang="en-US" dirty="0"/>
              <a:t>https://</a:t>
            </a:r>
            <a:r>
              <a:rPr lang="en-US" dirty="0" err="1"/>
              <a:t>www.youtube.com</a:t>
            </a:r>
            <a:r>
              <a:rPr lang="en-US" dirty="0"/>
              <a:t>/</a:t>
            </a:r>
            <a:r>
              <a:rPr lang="en-US" dirty="0" err="1"/>
              <a:t>watch?v</a:t>
            </a:r>
            <a:r>
              <a:rPr lang="en-US" dirty="0"/>
              <a:t>=7OT7XSw2XFc&amp;list=PLXCM7m66Xwz-3YbQF84MT80OHMHzoXMXb&amp;index=6 </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33</a:t>
            </a:fld>
            <a:endParaRPr lang="en-CA"/>
          </a:p>
        </p:txBody>
      </p:sp>
    </p:spTree>
    <p:extLst>
      <p:ext uri="{BB962C8B-B14F-4D97-AF65-F5344CB8AC3E}">
        <p14:creationId xmlns:p14="http://schemas.microsoft.com/office/powerpoint/2010/main" val="3476017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These videos that will help you to ”tour” the regions.  </a:t>
            </a:r>
            <a:r>
              <a:rPr lang="en-US" b="1" dirty="0">
                <a:solidFill>
                  <a:srgbClr val="FF6600"/>
                </a:solidFill>
              </a:rPr>
              <a:t>Which region is most likely growing the grains you’ll use in your granola bars?</a:t>
            </a:r>
            <a:endParaRPr lang="en-US" dirty="0"/>
          </a:p>
          <a:p>
            <a:endParaRPr lang="en-US" dirty="0"/>
          </a:p>
          <a:p>
            <a:r>
              <a:rPr lang="en-US" dirty="0"/>
              <a:t>St. Lawrence Lowlands - https://</a:t>
            </a:r>
            <a:r>
              <a:rPr lang="en-US" dirty="0" err="1"/>
              <a:t>www.youtube.com</a:t>
            </a:r>
            <a:r>
              <a:rPr lang="en-US" dirty="0"/>
              <a:t>/</a:t>
            </a:r>
            <a:r>
              <a:rPr lang="en-US" dirty="0" err="1"/>
              <a:t>watch?v</a:t>
            </a:r>
            <a:r>
              <a:rPr lang="en-US" dirty="0"/>
              <a:t>=7OT7XSw2XFc&amp;list=PLXCM7m66Xwz-3YbQF84MT80OHMHzoXMXb&amp;index=6</a:t>
            </a:r>
          </a:p>
          <a:p>
            <a:endParaRPr lang="en-US" dirty="0"/>
          </a:p>
          <a:p>
            <a:r>
              <a:rPr lang="en-US" dirty="0"/>
              <a:t>Hudson Bay Lowlands</a:t>
            </a:r>
          </a:p>
          <a:p>
            <a:r>
              <a:rPr lang="en-US" dirty="0"/>
              <a:t>https://</a:t>
            </a:r>
            <a:r>
              <a:rPr lang="en-US" dirty="0" err="1"/>
              <a:t>www.youtube.com</a:t>
            </a:r>
            <a:r>
              <a:rPr lang="en-US" dirty="0"/>
              <a:t>/</a:t>
            </a:r>
            <a:r>
              <a:rPr lang="en-US" dirty="0" err="1"/>
              <a:t>watch?v</a:t>
            </a:r>
            <a:r>
              <a:rPr lang="en-US" dirty="0"/>
              <a:t>=7Zajomt2DTw&amp;list=PLXCM7m66Xwz-3YbQF84MT80OHMHzoXMXb&amp;index=1</a:t>
            </a:r>
          </a:p>
          <a:p>
            <a:endParaRPr lang="en-US" dirty="0"/>
          </a:p>
          <a:p>
            <a:r>
              <a:rPr lang="en-US" dirty="0"/>
              <a:t>Canadian Shield</a:t>
            </a:r>
          </a:p>
          <a:p>
            <a:r>
              <a:rPr lang="en-US" dirty="0"/>
              <a:t>https://</a:t>
            </a:r>
            <a:r>
              <a:rPr lang="en-US" dirty="0" err="1"/>
              <a:t>www.youtube.com</a:t>
            </a:r>
            <a:r>
              <a:rPr lang="en-US" dirty="0"/>
              <a:t>/</a:t>
            </a:r>
            <a:r>
              <a:rPr lang="en-US" dirty="0" err="1"/>
              <a:t>watch?v</a:t>
            </a:r>
            <a:r>
              <a:rPr lang="en-US" dirty="0"/>
              <a:t>=SfxS985xD_c&amp;list=PLXCM7m66Xwz-3YbQF84MT80OHMHzoXMXb&amp;index=2</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34</a:t>
            </a:fld>
            <a:endParaRPr lang="en-CA"/>
          </a:p>
        </p:txBody>
      </p:sp>
    </p:spTree>
    <p:extLst>
      <p:ext uri="{BB962C8B-B14F-4D97-AF65-F5344CB8AC3E}">
        <p14:creationId xmlns:p14="http://schemas.microsoft.com/office/powerpoint/2010/main" val="14411238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Canadian Shield has pockets of areas (Temiskaming Shores region) that are provincially renowned for growing the best oats for oat processing into cereals and granola bars. </a:t>
            </a:r>
          </a:p>
          <a:p>
            <a:r>
              <a:rPr lang="en-US" dirty="0"/>
              <a:t>St Lawrence Lowlands grows a lot of high-quality crops that be used to make all sorts of foods, including granola bars. </a:t>
            </a:r>
          </a:p>
        </p:txBody>
      </p:sp>
      <p:sp>
        <p:nvSpPr>
          <p:cNvPr id="4" name="Slide Number Placeholder 3"/>
          <p:cNvSpPr>
            <a:spLocks noGrp="1"/>
          </p:cNvSpPr>
          <p:nvPr>
            <p:ph type="sldNum" sz="quarter" idx="5"/>
          </p:nvPr>
        </p:nvSpPr>
        <p:spPr/>
        <p:txBody>
          <a:bodyPr/>
          <a:lstStyle/>
          <a:p>
            <a:fld id="{A1152B4D-80B6-452C-A7D7-277FD7B18C08}" type="slidenum">
              <a:rPr lang="en-CA" smtClean="0"/>
              <a:t>35</a:t>
            </a:fld>
            <a:endParaRPr lang="en-CA"/>
          </a:p>
        </p:txBody>
      </p:sp>
    </p:spTree>
    <p:extLst>
      <p:ext uri="{BB962C8B-B14F-4D97-AF65-F5344CB8AC3E}">
        <p14:creationId xmlns:p14="http://schemas.microsoft.com/office/powerpoint/2010/main" val="3220473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b="1" dirty="0">
                <a:effectLst/>
                <a:latin typeface="Calibri" panose="020F0502020204030204" pitchFamily="34" charset="0"/>
                <a:ea typeface="Times New Roman" panose="02020603050405020304" pitchFamily="18" charset="0"/>
                <a:cs typeface="Calibri" panose="020F0502020204030204" pitchFamily="34" charset="0"/>
              </a:rPr>
              <a:t>Social Studies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B People and Environments: Living and Working in Ontario</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B1.1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Describe major connections between features of the natural environment of a region and the type of land use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B1.3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and describe … land use … using mapping and globe skills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Describe major landform regions and types of land use in Ontario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the major landform regions in Ontario (Canadian Shield, St. Lawrence Lowlands, Hudson Bay Lowlands) and describe the major characteristics that make each distinct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Grade 4: Political and Physical Regions of Canada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B3.7</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Demonstrate an understanding of cardinal and intermediate directions (e.g., N, S, NW, SW), and use them to locate physical characteristics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03835" indent="-180340"/>
            <a:r>
              <a:rPr lang="en-CA" sz="1800" b="1" dirty="0">
                <a:effectLst/>
                <a:latin typeface="Calibri" panose="020F0502020204030204" pitchFamily="34" charset="0"/>
                <a:ea typeface="Times New Roman" panose="02020603050405020304" pitchFamily="18" charset="0"/>
                <a:cs typeface="Calibri" panose="020F0502020204030204" pitchFamily="34" charset="0"/>
              </a:rPr>
              <a:t>Agriculture/Agri-Food Themes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0000"/>
              </a:buClr>
              <a:buSzPts val="1100"/>
              <a:buFont typeface="Symbol" pitchFamily="2" charset="2"/>
              <a:buChar char=""/>
            </a:pP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Soil literally impacts every bite we take. Soil health is a crucial component of agriculture.</a:t>
            </a:r>
            <a:endParaRPr lang="en-CA" sz="18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3319975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dirty="0"/>
          </a:p>
        </p:txBody>
      </p:sp>
    </p:spTree>
    <p:extLst>
      <p:ext uri="{BB962C8B-B14F-4D97-AF65-F5344CB8AC3E}">
        <p14:creationId xmlns:p14="http://schemas.microsoft.com/office/powerpoint/2010/main" val="2324314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i="0" u="none" strike="noStrike" dirty="0">
                <a:solidFill>
                  <a:srgbClr val="5A5A5A"/>
                </a:solidFill>
                <a:effectLst/>
                <a:latin typeface="nyt-imperial"/>
              </a:rPr>
              <a:t>This slide is intended to be a warm-up activity.</a:t>
            </a:r>
          </a:p>
          <a:p>
            <a:endParaRPr lang="en-CA" b="0" i="0" u="none" strike="noStrike" dirty="0">
              <a:solidFill>
                <a:srgbClr val="5A5A5A"/>
              </a:solidFill>
              <a:effectLst/>
              <a:latin typeface="nyt-imperial"/>
            </a:endParaRPr>
          </a:p>
          <a:p>
            <a:r>
              <a:rPr lang="en-US" b="0" i="0" u="none" strike="noStrike" dirty="0">
                <a:solidFill>
                  <a:srgbClr val="5A5A5A"/>
                </a:solidFill>
                <a:effectLst/>
                <a:latin typeface="nyt-imperial"/>
              </a:rPr>
              <a:t>Riddle me this!</a:t>
            </a:r>
          </a:p>
          <a:p>
            <a:r>
              <a:rPr lang="en-US" b="0" i="0" u="none" strike="noStrike" dirty="0">
                <a:solidFill>
                  <a:srgbClr val="5A5A5A"/>
                </a:solidFill>
                <a:effectLst/>
                <a:latin typeface="nyt-imperial"/>
              </a:rPr>
              <a:t>Answers: </a:t>
            </a:r>
          </a:p>
          <a:p>
            <a:pPr marL="228600" indent="-228600">
              <a:buAutoNum type="arabicPeriod"/>
            </a:pPr>
            <a:r>
              <a:rPr lang="en-US" b="0" i="0" u="none" strike="noStrike" dirty="0">
                <a:solidFill>
                  <a:srgbClr val="5A5A5A"/>
                </a:solidFill>
                <a:effectLst/>
                <a:latin typeface="nyt-imperial"/>
              </a:rPr>
              <a:t>Gummy worms</a:t>
            </a:r>
          </a:p>
          <a:p>
            <a:pPr marL="228600" indent="-228600">
              <a:buAutoNum type="arabicPeriod"/>
            </a:pPr>
            <a:r>
              <a:rPr lang="en-US" b="0" i="0" u="none" strike="noStrike" dirty="0">
                <a:solidFill>
                  <a:srgbClr val="5A5A5A"/>
                </a:solidFill>
                <a:effectLst/>
                <a:latin typeface="nyt-imperial"/>
              </a:rPr>
              <a:t>A dirt bike</a:t>
            </a:r>
          </a:p>
          <a:p>
            <a:pPr marL="228600" indent="-228600">
              <a:buAutoNum type="arabicPeriod"/>
            </a:pPr>
            <a:r>
              <a:rPr lang="en-US" b="0" i="0" u="none" strike="noStrike" dirty="0">
                <a:solidFill>
                  <a:srgbClr val="5A5A5A"/>
                </a:solidFill>
                <a:effectLst/>
                <a:latin typeface="nyt-imperial"/>
              </a:rPr>
              <a:t>I’m rooting for you</a:t>
            </a:r>
          </a:p>
          <a:p>
            <a:pPr marL="228600" indent="-228600">
              <a:buAutoNum type="arabicPeriod"/>
            </a:pPr>
            <a:r>
              <a:rPr lang="en-US" b="0" i="0" u="none" strike="noStrike" dirty="0">
                <a:solidFill>
                  <a:srgbClr val="5A5A5A"/>
                </a:solidFill>
                <a:effectLst/>
                <a:latin typeface="nyt-imperial"/>
              </a:rPr>
              <a:t>Because the truth isn’t hard to dig up</a:t>
            </a:r>
          </a:p>
          <a:p>
            <a:pPr marL="228600" indent="-228600">
              <a:buAutoNum type="arabicPeriod"/>
            </a:pPr>
            <a:endParaRPr lang="en-US" b="0" i="0" u="none" strike="noStrike" dirty="0">
              <a:solidFill>
                <a:srgbClr val="5A5A5A"/>
              </a:solidFill>
              <a:effectLst/>
              <a:latin typeface="nyt-imperial"/>
            </a:endParaRPr>
          </a:p>
          <a:p>
            <a:pPr marL="228600" indent="-228600">
              <a:buAutoNum type="arabicPeriod"/>
            </a:pPr>
            <a:endParaRPr lang="en-US" b="0" i="0" u="none" strike="noStrike" dirty="0">
              <a:solidFill>
                <a:srgbClr val="5A5A5A"/>
              </a:solidFill>
              <a:effectLst/>
              <a:latin typeface="nyt-imperial"/>
            </a:endParaRPr>
          </a:p>
          <a:p>
            <a:pPr marL="228600" indent="-228600">
              <a:buAutoNum type="arabicPeriod"/>
            </a:pPr>
            <a:endParaRPr lang="en-CA" b="0" i="0" u="none" strike="noStrike" dirty="0">
              <a:solidFill>
                <a:srgbClr val="5A5A5A"/>
              </a:solidFill>
              <a:effectLst/>
              <a:latin typeface="nyt-imperia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dirty="0"/>
          </a:p>
        </p:txBody>
      </p:sp>
    </p:spTree>
    <p:extLst>
      <p:ext uri="{BB962C8B-B14F-4D97-AF65-F5344CB8AC3E}">
        <p14:creationId xmlns:p14="http://schemas.microsoft.com/office/powerpoint/2010/main" val="3586696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Soil and Farming</a:t>
            </a:r>
          </a:p>
          <a:p>
            <a:pPr marL="171450" marR="0" lvl="0" indent="-171450" algn="l" defTabSz="914400" rtl="0" eaLnBrk="1" fontAlgn="auto" latinLnBrk="0" hangingPunct="1">
              <a:lnSpc>
                <a:spcPct val="125000"/>
              </a:lnSpc>
              <a:spcBef>
                <a:spcPts val="2400"/>
              </a:spcBef>
              <a:spcAft>
                <a:spcPts val="0"/>
              </a:spcAft>
              <a:buClrTx/>
              <a:buSzTx/>
              <a:buFont typeface="Arial" panose="020B0604020202020204" pitchFamily="34" charset="0"/>
              <a:buChar char="•"/>
              <a:tabLst/>
              <a:defRPr/>
            </a:pPr>
            <a:r>
              <a:rPr lang="en-US" sz="1200" dirty="0">
                <a:solidFill>
                  <a:schemeClr val="tx1"/>
                </a:solidFill>
              </a:rPr>
              <a:t>Farmers work hard to ensure their soils stay healthy and full of nutrients for their plants. </a:t>
            </a:r>
            <a:r>
              <a:rPr lang="en-US" sz="1800" dirty="0">
                <a:effectLst/>
                <a:latin typeface="Century Gothic" panose="020B0502020202020204" pitchFamily="34" charset="0"/>
                <a:ea typeface="Calibri" panose="020F0502020204030204" pitchFamily="34" charset="0"/>
                <a:cs typeface="Times New Roman" panose="02020603050405020304" pitchFamily="18" charset="0"/>
              </a:rPr>
              <a:t>Farming involves a lot of science!</a:t>
            </a:r>
            <a:endParaRPr lang="en-US" sz="1200" dirty="0">
              <a:solidFill>
                <a:schemeClr val="tx1"/>
              </a:solidFill>
            </a:endParaRPr>
          </a:p>
          <a:p>
            <a:pPr marL="171450" indent="-171450">
              <a:lnSpc>
                <a:spcPct val="125000"/>
              </a:lnSpc>
              <a:spcBef>
                <a:spcPts val="2400"/>
              </a:spcBef>
              <a:buFont typeface="Arial" panose="020B0604020202020204" pitchFamily="34" charset="0"/>
              <a:buChar char="•"/>
            </a:pPr>
            <a:r>
              <a:rPr lang="en-US" sz="1200" dirty="0">
                <a:solidFill>
                  <a:schemeClr val="tx1"/>
                </a:solidFill>
              </a:rPr>
              <a:t>Farmers need to know a lot about their soil – about the health of the soil and also about what type of soil they have on their farm.</a:t>
            </a:r>
          </a:p>
          <a:p>
            <a:pPr marL="171450" marR="0" lvl="0" indent="-171450" algn="l" defTabSz="914400" rtl="0" eaLnBrk="1" fontAlgn="auto" latinLnBrk="0" hangingPunct="1">
              <a:lnSpc>
                <a:spcPct val="125000"/>
              </a:lnSpc>
              <a:spcBef>
                <a:spcPts val="2400"/>
              </a:spcBef>
              <a:spcAft>
                <a:spcPts val="0"/>
              </a:spcAft>
              <a:buClrTx/>
              <a:buSzTx/>
              <a:buFont typeface="Arial" panose="020B0604020202020204" pitchFamily="34" charset="0"/>
              <a:buChar char="•"/>
              <a:tabLst/>
              <a:defRPr/>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Some plants grow better in certain soil types than others. Understanding what plants need in their soil helps farmers be successful, keep the soil healthy and keep the growing crops healthy.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lnSpc>
                <a:spcPct val="125000"/>
              </a:lnSpc>
              <a:spcBef>
                <a:spcPts val="2400"/>
              </a:spcBef>
              <a:buFont typeface="Arial" panose="020B0604020202020204" pitchFamily="34" charset="0"/>
              <a:buChar char="•"/>
            </a:pPr>
            <a:endParaRPr lang="en-US" sz="1200"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dirty="0"/>
          </a:p>
        </p:txBody>
      </p:sp>
    </p:spTree>
    <p:extLst>
      <p:ext uri="{BB962C8B-B14F-4D97-AF65-F5344CB8AC3E}">
        <p14:creationId xmlns:p14="http://schemas.microsoft.com/office/powerpoint/2010/main" val="921877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https://www.youtube.com/watch?v=_yp4WuIVuA4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dirty="0"/>
          </a:p>
        </p:txBody>
      </p:sp>
    </p:spTree>
    <p:extLst>
      <p:ext uri="{BB962C8B-B14F-4D97-AF65-F5344CB8AC3E}">
        <p14:creationId xmlns:p14="http://schemas.microsoft.com/office/powerpoint/2010/main" val="132560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None/>
            </a:pPr>
            <a:r>
              <a:rPr lang="en-CA" b="0" i="0" u="none" strike="noStrike" dirty="0">
                <a:solidFill>
                  <a:srgbClr val="000000"/>
                </a:solidFill>
                <a:effectLst/>
                <a:latin typeface="Open Sans Light" panose="020B0606030504020204" pitchFamily="34" charset="0"/>
              </a:rPr>
              <a:t>Imagine how soil particles stack up. Will big ones crush small ones? Will small ones sit on top? We’re going to do an activity that will help us answer those questions. </a:t>
            </a:r>
          </a:p>
          <a:p>
            <a:pPr algn="l">
              <a:buFont typeface="+mj-lt"/>
              <a:buAutoNum type="arabicPeriod"/>
            </a:pPr>
            <a:endParaRPr lang="en-CA" b="0" i="0" u="none" strike="noStrike" dirty="0">
              <a:solidFill>
                <a:srgbClr val="000000"/>
              </a:solidFill>
              <a:effectLst/>
              <a:latin typeface="Open Sans Light" panose="020B0606030504020204" pitchFamily="34" charset="0"/>
            </a:endParaRPr>
          </a:p>
          <a:p>
            <a:br>
              <a:rPr lang="en-CA" dirty="0"/>
            </a:b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dirty="0"/>
          </a:p>
        </p:txBody>
      </p:sp>
    </p:spTree>
    <p:extLst>
      <p:ext uri="{BB962C8B-B14F-4D97-AF65-F5344CB8AC3E}">
        <p14:creationId xmlns:p14="http://schemas.microsoft.com/office/powerpoint/2010/main" val="40040611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G3S06</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www.youtube.com/watch?v=qaL-qAJ8wI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www.youtube.com/watch?v=9WCqEa39KDY"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ideo" Target="https://www.youtube.com/embed/S43vi4Prd9Q?feature=oembed" TargetMode="Externa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www.youtube.com/watch?v=7Zajomt2DTw&amp;list=PLXCM7m66Xwz-3YbQF84MT80OHMHzoXMXb&amp;index=1" TargetMode="External"/><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www.youtube.com/watch?v=SfxS985xD_c&amp;list=PLXCM7m66Xwz-3YbQF84MT80OHMHzoXMXb&amp;index=2" TargetMode="External"/><Relationship Id="rId5" Type="http://schemas.openxmlformats.org/officeDocument/2006/relationships/image" Target="../media/image33.png"/><Relationship Id="rId4" Type="http://schemas.openxmlformats.org/officeDocument/2006/relationships/hyperlink" Target="https://www.youtube.com/watch?v=7OT7XSw2XFc&amp;list=PLXCM7m66Xwz-3YbQF84MT80OHMHzoXMXb&amp;index=6"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ideo" Target="https://www.youtube.com/embed/_yp4WuIVuA4?feature=oembed" TargetMode="Externa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2: Soil Types in Ontario (and Regions)</a:t>
            </a:r>
            <a:endParaRPr lang="en-CA" dirty="0">
              <a:latin typeface="Lexend Deca Medium" pitchFamily="2" charset="77"/>
            </a:endParaRPr>
          </a:p>
        </p:txBody>
      </p:sp>
      <p:sp>
        <p:nvSpPr>
          <p:cNvPr id="6" name="Rectangle 5">
            <a:extLst>
              <a:ext uri="{FF2B5EF4-FFF2-40B4-BE49-F238E27FC236}">
                <a16:creationId xmlns:a16="http://schemas.microsoft.com/office/drawing/2014/main" id="{F30A1512-5627-6D3A-8712-6325CC8E08B5}"/>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E82271BA-0C61-E802-8D9D-8E1CBC968BAA}"/>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175AFD-0D8F-B85B-4579-D632C753E6EB}"/>
              </a:ext>
            </a:extLst>
          </p:cNvPr>
          <p:cNvSpPr>
            <a:spLocks noGrp="1"/>
          </p:cNvSpPr>
          <p:nvPr>
            <p:ph type="title"/>
          </p:nvPr>
        </p:nvSpPr>
        <p:spPr>
          <a:xfrm>
            <a:off x="1132788" y="758858"/>
            <a:ext cx="5948314" cy="778208"/>
          </a:xfrm>
        </p:spPr>
        <p:txBody>
          <a:bodyPr/>
          <a:lstStyle/>
          <a:p>
            <a:r>
              <a:rPr lang="en-US" dirty="0">
                <a:latin typeface="Lexend Deca Medium" pitchFamily="2" charset="77"/>
              </a:rPr>
              <a:t>Size of Soil Particles</a:t>
            </a:r>
          </a:p>
        </p:txBody>
      </p:sp>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165834" y="1808480"/>
            <a:ext cx="6812332" cy="4209382"/>
          </a:xfrm>
        </p:spPr>
        <p:txBody>
          <a:bodyPr>
            <a:normAutofit/>
          </a:bodyPr>
          <a:lstStyle/>
          <a:p>
            <a:r>
              <a:rPr lang="en-US" sz="2000" dirty="0">
                <a:latin typeface="Lexend Deca Light" pitchFamily="2" charset="77"/>
              </a:rPr>
              <a:t>Soil can be classified by the size of its particles. </a:t>
            </a:r>
          </a:p>
          <a:p>
            <a:pPr marL="0" indent="0">
              <a:buNone/>
            </a:pPr>
            <a:endParaRPr lang="en-US" sz="2000" dirty="0">
              <a:latin typeface="Lexend Deca Light" pitchFamily="2" charset="77"/>
            </a:endParaRPr>
          </a:p>
          <a:p>
            <a:r>
              <a:rPr lang="en-CA" sz="2000" dirty="0">
                <a:solidFill>
                  <a:srgbClr val="000000"/>
                </a:solidFill>
                <a:latin typeface="Lexend Deca Light" pitchFamily="2" charset="77"/>
                <a:ea typeface="Calibri" panose="020F0502020204030204" pitchFamily="34" charset="0"/>
                <a:cs typeface="Times New Roman" panose="02020603050405020304" pitchFamily="18" charset="0"/>
              </a:rPr>
              <a:t>S</a:t>
            </a: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oil is made of three different types of particles: sand, silt, and clay.</a:t>
            </a:r>
          </a:p>
          <a:p>
            <a:endParaRPr lang="en-US" sz="2000" dirty="0">
              <a:latin typeface="Lexend Deca Light" pitchFamily="2" charset="77"/>
            </a:endParaRPr>
          </a:p>
          <a:p>
            <a:r>
              <a:rPr lang="en-US" sz="2000" dirty="0">
                <a:latin typeface="Lexend Deca Light" pitchFamily="2" charset="77"/>
              </a:rPr>
              <a:t>The size of the particles affect how water can pass through the soil.</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429708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5F9DF6-513B-712E-138C-100810955773}"/>
              </a:ext>
            </a:extLst>
          </p:cNvPr>
          <p:cNvSpPr>
            <a:spLocks noGrp="1"/>
          </p:cNvSpPr>
          <p:nvPr>
            <p:ph type="title"/>
          </p:nvPr>
        </p:nvSpPr>
        <p:spPr/>
        <p:txBody>
          <a:bodyPr/>
          <a:lstStyle/>
          <a:p>
            <a:r>
              <a:rPr lang="en-US" dirty="0">
                <a:latin typeface="Lexend Deca Medium" pitchFamily="2" charset="77"/>
              </a:rPr>
              <a:t>ACTION #1: Soil Shake</a:t>
            </a:r>
          </a:p>
        </p:txBody>
      </p:sp>
      <p:pic>
        <p:nvPicPr>
          <p:cNvPr id="6" name="Content Placeholder 5">
            <a:extLst>
              <a:ext uri="{FF2B5EF4-FFF2-40B4-BE49-F238E27FC236}">
                <a16:creationId xmlns:a16="http://schemas.microsoft.com/office/drawing/2014/main" id="{7E9B512D-7B6B-6D22-9DBB-3E320C916BC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25246" y="3328253"/>
            <a:ext cx="3693507" cy="2112716"/>
          </a:xfrm>
        </p:spPr>
      </p:pic>
      <p:sp>
        <p:nvSpPr>
          <p:cNvPr id="2" name="TextBox 1">
            <a:extLst>
              <a:ext uri="{FF2B5EF4-FFF2-40B4-BE49-F238E27FC236}">
                <a16:creationId xmlns:a16="http://schemas.microsoft.com/office/drawing/2014/main" id="{84F148E6-CFCF-0037-EFB4-ABE08D7AA4F5}"/>
              </a:ext>
            </a:extLst>
          </p:cNvPr>
          <p:cNvSpPr txBox="1"/>
          <p:nvPr/>
        </p:nvSpPr>
        <p:spPr>
          <a:xfrm>
            <a:off x="4159963" y="5513386"/>
            <a:ext cx="1302373" cy="369332"/>
          </a:xfrm>
          <a:prstGeom prst="rect">
            <a:avLst/>
          </a:prstGeom>
          <a:noFill/>
        </p:spPr>
        <p:txBody>
          <a:bodyPr wrap="square" rtlCol="0">
            <a:spAutoFit/>
          </a:bodyPr>
          <a:lstStyle/>
          <a:p>
            <a:r>
              <a:rPr lang="en-US" dirty="0">
                <a:hlinkClick r:id="rId4"/>
              </a:rPr>
              <a:t>Source</a:t>
            </a:r>
            <a:endParaRPr lang="en-US" dirty="0"/>
          </a:p>
        </p:txBody>
      </p:sp>
      <p:sp>
        <p:nvSpPr>
          <p:cNvPr id="5" name="Content Placeholder 3">
            <a:extLst>
              <a:ext uri="{FF2B5EF4-FFF2-40B4-BE49-F238E27FC236}">
                <a16:creationId xmlns:a16="http://schemas.microsoft.com/office/drawing/2014/main" id="{00EB0F98-67C2-FCCA-2BDB-DB1BD2AA340C}"/>
              </a:ext>
            </a:extLst>
          </p:cNvPr>
          <p:cNvSpPr txBox="1">
            <a:spLocks/>
          </p:cNvSpPr>
          <p:nvPr/>
        </p:nvSpPr>
        <p:spPr>
          <a:xfrm>
            <a:off x="980388" y="1635760"/>
            <a:ext cx="6913932" cy="44514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Lexend Deca Light" pitchFamily="2" charset="77"/>
              </a:rPr>
              <a:t>We are going to create our very own soil shake.  </a:t>
            </a:r>
          </a:p>
          <a:p>
            <a:pPr marL="0" indent="0">
              <a:buFont typeface="Arial" panose="020B0604020202020204" pitchFamily="34" charset="0"/>
              <a:buNone/>
            </a:pPr>
            <a:r>
              <a:rPr lang="en-US" sz="2000" dirty="0">
                <a:solidFill>
                  <a:srgbClr val="FF6600"/>
                </a:solidFill>
                <a:latin typeface="Lexend Deca Light" pitchFamily="2" charset="77"/>
              </a:rPr>
              <a:t>What comes to mind when you think of a ”shake”?  Predict what you will be doing in this activity.</a:t>
            </a:r>
          </a:p>
        </p:txBody>
      </p:sp>
    </p:spTree>
    <p:extLst>
      <p:ext uri="{BB962C8B-B14F-4D97-AF65-F5344CB8AC3E}">
        <p14:creationId xmlns:p14="http://schemas.microsoft.com/office/powerpoint/2010/main" val="49676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AD5203-4FD4-8947-6BE6-A50D4EF10885}"/>
              </a:ext>
            </a:extLst>
          </p:cNvPr>
          <p:cNvSpPr>
            <a:spLocks noGrp="1"/>
          </p:cNvSpPr>
          <p:nvPr>
            <p:ph type="title"/>
          </p:nvPr>
        </p:nvSpPr>
        <p:spPr>
          <a:xfrm>
            <a:off x="1224228" y="769372"/>
            <a:ext cx="5948314" cy="778208"/>
          </a:xfrm>
        </p:spPr>
        <p:txBody>
          <a:bodyPr/>
          <a:lstStyle/>
          <a:p>
            <a:r>
              <a:rPr lang="en-US" dirty="0">
                <a:latin typeface="Lexend Deca Medium" pitchFamily="2" charset="77"/>
              </a:rPr>
              <a:t>ACTION 1: Soil Shake</a:t>
            </a:r>
          </a:p>
        </p:txBody>
      </p:sp>
      <p:sp>
        <p:nvSpPr>
          <p:cNvPr id="4" name="Content Placeholder 3">
            <a:extLst>
              <a:ext uri="{FF2B5EF4-FFF2-40B4-BE49-F238E27FC236}">
                <a16:creationId xmlns:a16="http://schemas.microsoft.com/office/drawing/2014/main" id="{CAC5A7B2-70FB-E04C-C63F-FBFBFC275498}"/>
              </a:ext>
            </a:extLst>
          </p:cNvPr>
          <p:cNvSpPr>
            <a:spLocks noGrp="1"/>
          </p:cNvSpPr>
          <p:nvPr>
            <p:ph idx="1"/>
          </p:nvPr>
        </p:nvSpPr>
        <p:spPr>
          <a:xfrm>
            <a:off x="1224228" y="1930400"/>
            <a:ext cx="7428322" cy="4270342"/>
          </a:xfrm>
        </p:spPr>
        <p:txBody>
          <a:bodyPr>
            <a:normAutofit/>
          </a:bodyPr>
          <a:lstStyle/>
          <a:p>
            <a:pPr marL="0" indent="0">
              <a:buNone/>
            </a:pPr>
            <a:r>
              <a:rPr lang="en-US" sz="2000" dirty="0">
                <a:latin typeface="Lexend Deca Light" pitchFamily="2" charset="77"/>
              </a:rPr>
              <a:t>It’s time to make observations about your soil shake!</a:t>
            </a:r>
          </a:p>
          <a:p>
            <a:pPr marL="0" indent="0">
              <a:lnSpc>
                <a:spcPct val="100000"/>
              </a:lnSpc>
              <a:spcBef>
                <a:spcPts val="600"/>
              </a:spcBef>
              <a:buNone/>
            </a:pPr>
            <a:endParaRPr lang="en-US" sz="2000" dirty="0">
              <a:latin typeface="Lexend Deca Light" pitchFamily="2" charset="77"/>
            </a:endParaRPr>
          </a:p>
          <a:p>
            <a:pPr marL="0" indent="0">
              <a:buNone/>
            </a:pPr>
            <a:r>
              <a:rPr lang="en-US" sz="2000" dirty="0">
                <a:latin typeface="Lexend Deca Light" pitchFamily="2" charset="77"/>
              </a:rPr>
              <a:t>Locate and draw the different layers of soil particles: </a:t>
            </a:r>
          </a:p>
          <a:p>
            <a:r>
              <a:rPr lang="en-US" sz="2000" dirty="0">
                <a:latin typeface="Lexend Deca Light" pitchFamily="2" charset="77"/>
              </a:rPr>
              <a:t>Organic matter</a:t>
            </a:r>
          </a:p>
          <a:p>
            <a:r>
              <a:rPr lang="en-US" sz="2000" dirty="0">
                <a:latin typeface="Lexend Deca Light" pitchFamily="2" charset="77"/>
              </a:rPr>
              <a:t>Clay</a:t>
            </a:r>
          </a:p>
          <a:p>
            <a:r>
              <a:rPr lang="en-US" sz="2000" dirty="0">
                <a:latin typeface="Lexend Deca Light" pitchFamily="2" charset="77"/>
              </a:rPr>
              <a:t>Silt</a:t>
            </a:r>
          </a:p>
          <a:p>
            <a:r>
              <a:rPr lang="en-US" sz="2000" dirty="0">
                <a:latin typeface="Lexend Deca Light" pitchFamily="2" charset="77"/>
              </a:rPr>
              <a:t>Fine Sand</a:t>
            </a:r>
          </a:p>
          <a:p>
            <a:r>
              <a:rPr lang="en-US" sz="2000" dirty="0">
                <a:latin typeface="Lexend Deca Light" pitchFamily="2" charset="77"/>
              </a:rPr>
              <a:t>Course Sand (or gravel)</a:t>
            </a:r>
          </a:p>
          <a:p>
            <a:pPr marL="0" indent="0">
              <a:buNone/>
            </a:pPr>
            <a:endParaRPr lang="en-US" sz="2000" dirty="0">
              <a:latin typeface="Lexend Deca Light" pitchFamily="2" charset="77"/>
            </a:endParaRPr>
          </a:p>
          <a:p>
            <a:pPr marL="0" indent="0">
              <a:buNone/>
            </a:pPr>
            <a:endParaRPr lang="en-US" sz="2000" dirty="0">
              <a:latin typeface="Lexend Deca Light" pitchFamily="2" charset="77"/>
            </a:endParaRPr>
          </a:p>
        </p:txBody>
      </p:sp>
      <p:pic>
        <p:nvPicPr>
          <p:cNvPr id="7" name="Picture 6">
            <a:extLst>
              <a:ext uri="{FF2B5EF4-FFF2-40B4-BE49-F238E27FC236}">
                <a16:creationId xmlns:a16="http://schemas.microsoft.com/office/drawing/2014/main" id="{56286262-2EF4-B987-3E14-7B9640F4F6E1}"/>
              </a:ext>
            </a:extLst>
          </p:cNvPr>
          <p:cNvPicPr>
            <a:picLocks noChangeAspect="1"/>
          </p:cNvPicPr>
          <p:nvPr/>
        </p:nvPicPr>
        <p:blipFill>
          <a:blip r:embed="rId3">
            <a:extLst>
              <a:ext uri="{28A0092B-C50C-407E-A947-70E740481C1C}">
                <a14:useLocalDpi xmlns:a14="http://schemas.microsoft.com/office/drawing/2010/main" val="0"/>
              </a:ext>
            </a:extLst>
          </a:blip>
          <a:srcRect l="10397"/>
          <a:stretch/>
        </p:blipFill>
        <p:spPr>
          <a:xfrm>
            <a:off x="5760720" y="3559098"/>
            <a:ext cx="1928553" cy="2346650"/>
          </a:xfrm>
          <a:prstGeom prst="rect">
            <a:avLst/>
          </a:prstGeom>
        </p:spPr>
      </p:pic>
    </p:spTree>
    <p:extLst>
      <p:ext uri="{BB962C8B-B14F-4D97-AF65-F5344CB8AC3E}">
        <p14:creationId xmlns:p14="http://schemas.microsoft.com/office/powerpoint/2010/main" val="630958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AD5203-4FD4-8947-6BE6-A50D4EF10885}"/>
              </a:ext>
            </a:extLst>
          </p:cNvPr>
          <p:cNvSpPr>
            <a:spLocks noGrp="1"/>
          </p:cNvSpPr>
          <p:nvPr>
            <p:ph type="title"/>
          </p:nvPr>
        </p:nvSpPr>
        <p:spPr>
          <a:xfrm>
            <a:off x="1142948" y="758858"/>
            <a:ext cx="5948314" cy="778208"/>
          </a:xfrm>
        </p:spPr>
        <p:txBody>
          <a:bodyPr/>
          <a:lstStyle/>
          <a:p>
            <a:r>
              <a:rPr lang="en-US" dirty="0">
                <a:latin typeface="Lexend Deca Medium" pitchFamily="2" charset="77"/>
              </a:rPr>
              <a:t>ACTION 1: Soil Shake</a:t>
            </a:r>
          </a:p>
        </p:txBody>
      </p:sp>
      <p:sp>
        <p:nvSpPr>
          <p:cNvPr id="4" name="Content Placeholder 3">
            <a:extLst>
              <a:ext uri="{FF2B5EF4-FFF2-40B4-BE49-F238E27FC236}">
                <a16:creationId xmlns:a16="http://schemas.microsoft.com/office/drawing/2014/main" id="{CAC5A7B2-70FB-E04C-C63F-FBFBFC275498}"/>
              </a:ext>
            </a:extLst>
          </p:cNvPr>
          <p:cNvSpPr>
            <a:spLocks noGrp="1"/>
          </p:cNvSpPr>
          <p:nvPr>
            <p:ph idx="1"/>
          </p:nvPr>
        </p:nvSpPr>
        <p:spPr>
          <a:xfrm>
            <a:off x="1142948" y="1828800"/>
            <a:ext cx="7265762" cy="4270342"/>
          </a:xfrm>
        </p:spPr>
        <p:txBody>
          <a:bodyPr>
            <a:normAutofit/>
          </a:bodyPr>
          <a:lstStyle/>
          <a:p>
            <a:pPr marL="0" indent="0">
              <a:buNone/>
            </a:pPr>
            <a:r>
              <a:rPr lang="en-US" sz="2000" dirty="0">
                <a:solidFill>
                  <a:schemeClr val="accent2"/>
                </a:solidFill>
                <a:latin typeface="Lexend Deca Light" pitchFamily="2" charset="77"/>
              </a:rPr>
              <a:t>What did you observe? Where did these layers land after shaking? </a:t>
            </a:r>
          </a:p>
          <a:p>
            <a:pPr marL="0" indent="0">
              <a:buNone/>
            </a:pPr>
            <a:endParaRPr lang="en-US" sz="2000" dirty="0">
              <a:latin typeface="Lexend Deca Light" pitchFamily="2" charset="77"/>
            </a:endParaRPr>
          </a:p>
          <a:p>
            <a:r>
              <a:rPr lang="en-US" sz="2000" dirty="0">
                <a:latin typeface="Lexend Deca Light" pitchFamily="2" charset="77"/>
              </a:rPr>
              <a:t>Organic matter</a:t>
            </a:r>
          </a:p>
          <a:p>
            <a:r>
              <a:rPr lang="en-US" sz="2000" dirty="0">
                <a:latin typeface="Lexend Deca Light" pitchFamily="2" charset="77"/>
              </a:rPr>
              <a:t>Clay </a:t>
            </a:r>
          </a:p>
          <a:p>
            <a:r>
              <a:rPr lang="en-US" sz="2000" dirty="0">
                <a:latin typeface="Lexend Deca Light" pitchFamily="2" charset="77"/>
              </a:rPr>
              <a:t>Silt</a:t>
            </a:r>
          </a:p>
          <a:p>
            <a:r>
              <a:rPr lang="en-US" sz="2000" dirty="0">
                <a:latin typeface="Lexend Deca Light" pitchFamily="2" charset="77"/>
              </a:rPr>
              <a:t>Fine Sand</a:t>
            </a:r>
          </a:p>
          <a:p>
            <a:r>
              <a:rPr lang="en-US" sz="2000" dirty="0">
                <a:latin typeface="Lexend Deca Light" pitchFamily="2" charset="77"/>
              </a:rPr>
              <a:t>Course Sand (or gravel)</a:t>
            </a:r>
          </a:p>
          <a:p>
            <a:pPr marL="0" indent="0">
              <a:buNone/>
            </a:pPr>
            <a:endParaRPr lang="en-US" sz="2000" dirty="0">
              <a:latin typeface="Lexend Deca Light" pitchFamily="2" charset="77"/>
            </a:endParaRPr>
          </a:p>
          <a:p>
            <a:pPr marL="0" indent="0">
              <a:buNone/>
            </a:pPr>
            <a:endParaRPr lang="en-US" sz="2000" dirty="0">
              <a:latin typeface="Lexend Deca Light" pitchFamily="2" charset="77"/>
            </a:endParaRPr>
          </a:p>
        </p:txBody>
      </p:sp>
      <p:pic>
        <p:nvPicPr>
          <p:cNvPr id="7" name="Picture 6">
            <a:extLst>
              <a:ext uri="{FF2B5EF4-FFF2-40B4-BE49-F238E27FC236}">
                <a16:creationId xmlns:a16="http://schemas.microsoft.com/office/drawing/2014/main" id="{56286262-2EF4-B987-3E14-7B9640F4F6E1}"/>
              </a:ext>
            </a:extLst>
          </p:cNvPr>
          <p:cNvPicPr>
            <a:picLocks noChangeAspect="1"/>
          </p:cNvPicPr>
          <p:nvPr/>
        </p:nvPicPr>
        <p:blipFill>
          <a:blip r:embed="rId3">
            <a:extLst>
              <a:ext uri="{28A0092B-C50C-407E-A947-70E740481C1C}">
                <a14:useLocalDpi xmlns:a14="http://schemas.microsoft.com/office/drawing/2010/main" val="0"/>
              </a:ext>
            </a:extLst>
          </a:blip>
          <a:srcRect l="10870"/>
          <a:stretch/>
        </p:blipFill>
        <p:spPr>
          <a:xfrm>
            <a:off x="5669280" y="3429000"/>
            <a:ext cx="1918393" cy="2346650"/>
          </a:xfrm>
          <a:prstGeom prst="rect">
            <a:avLst/>
          </a:prstGeom>
        </p:spPr>
      </p:pic>
    </p:spTree>
    <p:extLst>
      <p:ext uri="{BB962C8B-B14F-4D97-AF65-F5344CB8AC3E}">
        <p14:creationId xmlns:p14="http://schemas.microsoft.com/office/powerpoint/2010/main" val="3435528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05E975-F59D-C415-4FE0-F7F998E9C54D}"/>
              </a:ext>
            </a:extLst>
          </p:cNvPr>
          <p:cNvSpPr>
            <a:spLocks noGrp="1"/>
          </p:cNvSpPr>
          <p:nvPr>
            <p:ph type="title"/>
          </p:nvPr>
        </p:nvSpPr>
        <p:spPr>
          <a:xfrm>
            <a:off x="1132788" y="758031"/>
            <a:ext cx="5948314" cy="778208"/>
          </a:xfrm>
        </p:spPr>
        <p:txBody>
          <a:bodyPr/>
          <a:lstStyle/>
          <a:p>
            <a:r>
              <a:rPr lang="en-US" dirty="0">
                <a:latin typeface="Lexend Deca Medium" pitchFamily="2" charset="77"/>
              </a:rPr>
              <a:t>Soil Types in Ontario</a:t>
            </a:r>
          </a:p>
        </p:txBody>
      </p:sp>
      <p:sp>
        <p:nvSpPr>
          <p:cNvPr id="4" name="Content Placeholder 3">
            <a:extLst>
              <a:ext uri="{FF2B5EF4-FFF2-40B4-BE49-F238E27FC236}">
                <a16:creationId xmlns:a16="http://schemas.microsoft.com/office/drawing/2014/main" id="{FAF2723E-2CC9-ED37-EBB9-3E8515032A55}"/>
              </a:ext>
            </a:extLst>
          </p:cNvPr>
          <p:cNvSpPr>
            <a:spLocks noGrp="1"/>
          </p:cNvSpPr>
          <p:nvPr>
            <p:ph idx="1"/>
          </p:nvPr>
        </p:nvSpPr>
        <p:spPr>
          <a:xfrm>
            <a:off x="1132788" y="1549015"/>
            <a:ext cx="7239052" cy="4752801"/>
          </a:xfrm>
        </p:spPr>
        <p:txBody>
          <a:bodyPr>
            <a:normAutofit/>
          </a:bodyPr>
          <a:lstStyle/>
          <a:p>
            <a:pPr marL="0" indent="0">
              <a:lnSpc>
                <a:spcPct val="110000"/>
              </a:lnSpc>
              <a:spcBef>
                <a:spcPts val="600"/>
              </a:spcBef>
              <a:buNone/>
            </a:pPr>
            <a:r>
              <a:rPr lang="en-US" sz="2000" dirty="0">
                <a:latin typeface="Lexend Deca Light" pitchFamily="2" charset="77"/>
              </a:rPr>
              <a:t>Let’s learn more about the soil types in Ontario.</a:t>
            </a:r>
          </a:p>
          <a:p>
            <a:pPr marL="0" indent="0">
              <a:lnSpc>
                <a:spcPct val="110000"/>
              </a:lnSpc>
              <a:spcBef>
                <a:spcPts val="600"/>
              </a:spcBef>
              <a:buNone/>
            </a:pPr>
            <a:endParaRPr lang="en-US" sz="2000" dirty="0">
              <a:latin typeface="Lexend Deca Light" pitchFamily="2" charset="77"/>
            </a:endParaRPr>
          </a:p>
          <a:p>
            <a:pPr marL="0" indent="0">
              <a:lnSpc>
                <a:spcPct val="110000"/>
              </a:lnSpc>
              <a:spcBef>
                <a:spcPts val="600"/>
              </a:spcBef>
              <a:buNone/>
            </a:pPr>
            <a:r>
              <a:rPr lang="en-US" sz="2000" dirty="0">
                <a:latin typeface="Lexend Deca Light" pitchFamily="2" charset="77"/>
              </a:rPr>
              <a:t>The most common types of soil in Ontario’s agricultural areas are called clay soils, loamy soils and sandy spoils. </a:t>
            </a:r>
          </a:p>
          <a:p>
            <a:pPr>
              <a:lnSpc>
                <a:spcPct val="110000"/>
              </a:lnSpc>
              <a:spcBef>
                <a:spcPts val="600"/>
              </a:spcBef>
            </a:pPr>
            <a:endPar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endParaRPr>
          </a:p>
          <a:p>
            <a:pPr>
              <a:lnSpc>
                <a:spcPct val="110000"/>
              </a:lnSpc>
              <a:spcBef>
                <a:spcPts val="600"/>
              </a:spcBef>
            </a:pPr>
            <a:r>
              <a:rPr lang="en-US" sz="2000" dirty="0">
                <a:latin typeface="Lexend Deca Light" pitchFamily="2" charset="77"/>
              </a:rPr>
              <a:t>Remember! Soils contain air, minerals, water, and organic matter. The amount of each means what type of soil it is.</a:t>
            </a:r>
          </a:p>
          <a:p>
            <a:pPr>
              <a:lnSpc>
                <a:spcPct val="110000"/>
              </a:lnSpc>
              <a:spcBef>
                <a:spcPts val="600"/>
              </a:spcBef>
            </a:pPr>
            <a:endParaRPr lang="en-CA" sz="2000" dirty="0">
              <a:solidFill>
                <a:srgbClr val="000000"/>
              </a:solidFill>
              <a:latin typeface="Lexend Deca Light" pitchFamily="2" charset="77"/>
              <a:ea typeface="Calibri" panose="020F0502020204030204" pitchFamily="34" charset="0"/>
              <a:cs typeface="Times New Roman" panose="02020603050405020304" pitchFamily="18" charset="0"/>
            </a:endParaRPr>
          </a:p>
          <a:p>
            <a:pPr>
              <a:lnSpc>
                <a:spcPct val="110000"/>
              </a:lnSpc>
              <a:spcBef>
                <a:spcPts val="600"/>
              </a:spcBef>
            </a:pPr>
            <a:r>
              <a:rPr lang="en-CA" sz="2000" dirty="0">
                <a:solidFill>
                  <a:srgbClr val="000000"/>
                </a:solidFill>
                <a:latin typeface="Lexend Deca Light" pitchFamily="2" charset="77"/>
                <a:ea typeface="Calibri" panose="020F0502020204030204" pitchFamily="34" charset="0"/>
                <a:cs typeface="Times New Roman" panose="02020603050405020304" pitchFamily="18" charset="0"/>
              </a:rPr>
              <a:t>S</a:t>
            </a: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oil is made of three types of particles: sand, silt, </a:t>
            </a:r>
            <a:b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b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and clay and</a:t>
            </a:r>
            <a:r>
              <a:rPr lang="en-CA" sz="2000" dirty="0">
                <a:solidFill>
                  <a:srgbClr val="000000"/>
                </a:solidFill>
                <a:latin typeface="Lexend Deca Light" pitchFamily="2" charset="77"/>
                <a:ea typeface="Calibri" panose="020F0502020204030204" pitchFamily="34" charset="0"/>
                <a:cs typeface="Times New Roman" panose="02020603050405020304" pitchFamily="18" charset="0"/>
              </a:rPr>
              <a:t> can be a mix of these three particles.</a:t>
            </a:r>
            <a:endParaRPr lang="en-US" sz="2000" dirty="0">
              <a:latin typeface="Lexend Deca Light" pitchFamily="2" charset="77"/>
            </a:endParaRPr>
          </a:p>
        </p:txBody>
      </p:sp>
    </p:spTree>
    <p:extLst>
      <p:ext uri="{BB962C8B-B14F-4D97-AF65-F5344CB8AC3E}">
        <p14:creationId xmlns:p14="http://schemas.microsoft.com/office/powerpoint/2010/main" val="2543050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up of a red dirt&#10;&#10;Description automatically generated">
            <a:extLst>
              <a:ext uri="{FF2B5EF4-FFF2-40B4-BE49-F238E27FC236}">
                <a16:creationId xmlns:a16="http://schemas.microsoft.com/office/drawing/2014/main" id="{8D976C4E-6C11-F434-42B5-A0A6307CD6AD}"/>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p:pic>
      <p:sp>
        <p:nvSpPr>
          <p:cNvPr id="3" name="Title 2">
            <a:extLst>
              <a:ext uri="{FF2B5EF4-FFF2-40B4-BE49-F238E27FC236}">
                <a16:creationId xmlns:a16="http://schemas.microsoft.com/office/drawing/2014/main" id="{C5175AFD-0D8F-B85B-4579-D632C753E6EB}"/>
              </a:ext>
            </a:extLst>
          </p:cNvPr>
          <p:cNvSpPr>
            <a:spLocks noGrp="1"/>
          </p:cNvSpPr>
          <p:nvPr>
            <p:ph type="title"/>
          </p:nvPr>
        </p:nvSpPr>
        <p:spPr>
          <a:xfrm>
            <a:off x="1203908" y="749224"/>
            <a:ext cx="5948314" cy="778208"/>
          </a:xfrm>
        </p:spPr>
        <p:txBody>
          <a:bodyPr/>
          <a:lstStyle/>
          <a:p>
            <a:r>
              <a:rPr lang="en-US" dirty="0">
                <a:latin typeface="Lexend Deca Medium" pitchFamily="2" charset="77"/>
              </a:rPr>
              <a:t>Clay</a:t>
            </a:r>
          </a:p>
        </p:txBody>
      </p:sp>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03908" y="1786324"/>
            <a:ext cx="4627932" cy="4752801"/>
          </a:xfrm>
        </p:spPr>
        <p:txBody>
          <a:bodyPr>
            <a:normAutofit/>
          </a:bodyPr>
          <a:lstStyle/>
          <a:p>
            <a:r>
              <a:rPr lang="en-US" sz="2000" dirty="0">
                <a:latin typeface="Lexend Deca Light" pitchFamily="2" charset="77"/>
              </a:rPr>
              <a:t>This was the top layer in our jar. Clay has tiny particles that float more than sand or silt.</a:t>
            </a:r>
          </a:p>
          <a:p>
            <a:r>
              <a:rPr lang="en-US" sz="2000" dirty="0">
                <a:latin typeface="Lexend Deca Light" pitchFamily="2" charset="77"/>
              </a:rPr>
              <a:t>Clay is high in nutrients and minerals and holds moisture. </a:t>
            </a:r>
          </a:p>
          <a:p>
            <a:r>
              <a:rPr lang="en-US" sz="2000" dirty="0">
                <a:latin typeface="Lexend Deca Light" pitchFamily="2" charset="77"/>
              </a:rPr>
              <a:t>Clay soil compacts easily so farmers have to be careful driving their heavy equipment on it when the soil is wet. </a:t>
            </a:r>
          </a:p>
        </p:txBody>
      </p:sp>
    </p:spTree>
    <p:extLst>
      <p:ext uri="{BB962C8B-B14F-4D97-AF65-F5344CB8AC3E}">
        <p14:creationId xmlns:p14="http://schemas.microsoft.com/office/powerpoint/2010/main" val="4242600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175AFD-0D8F-B85B-4579-D632C753E6EB}"/>
              </a:ext>
            </a:extLst>
          </p:cNvPr>
          <p:cNvSpPr>
            <a:spLocks noGrp="1"/>
          </p:cNvSpPr>
          <p:nvPr>
            <p:ph type="title"/>
          </p:nvPr>
        </p:nvSpPr>
        <p:spPr>
          <a:xfrm>
            <a:off x="1213751" y="769544"/>
            <a:ext cx="5948314" cy="778208"/>
          </a:xfrm>
        </p:spPr>
        <p:txBody>
          <a:bodyPr/>
          <a:lstStyle/>
          <a:p>
            <a:r>
              <a:rPr lang="en-US" dirty="0">
                <a:latin typeface="Lexend Deca Medium" pitchFamily="2" charset="77"/>
              </a:rPr>
              <a:t>Loam</a:t>
            </a:r>
          </a:p>
        </p:txBody>
      </p:sp>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13751" y="2003599"/>
            <a:ext cx="4465689" cy="4752801"/>
          </a:xfrm>
        </p:spPr>
        <p:txBody>
          <a:bodyPr>
            <a:normAutofit/>
          </a:bodyPr>
          <a:lstStyle/>
          <a:p>
            <a:r>
              <a:rPr lang="en-US" sz="2000" dirty="0">
                <a:solidFill>
                  <a:srgbClr val="000000"/>
                </a:solidFill>
                <a:effectLst/>
                <a:latin typeface="Lexend Deca Light" pitchFamily="2" charset="77"/>
                <a:ea typeface="Calibri" panose="020F0502020204030204" pitchFamily="34" charset="0"/>
                <a:cs typeface="Times New Roman" panose="02020603050405020304" pitchFamily="18" charset="0"/>
              </a:rPr>
              <a:t>L</a:t>
            </a:r>
            <a:r>
              <a:rPr lang="en-CA" sz="2000" dirty="0" err="1">
                <a:solidFill>
                  <a:srgbClr val="000000"/>
                </a:solidFill>
                <a:effectLst/>
                <a:latin typeface="Lexend Deca Light" pitchFamily="2" charset="77"/>
                <a:ea typeface="Calibri" panose="020F0502020204030204" pitchFamily="34" charset="0"/>
                <a:cs typeface="Times New Roman" panose="02020603050405020304" pitchFamily="18" charset="0"/>
              </a:rPr>
              <a:t>oam</a:t>
            </a: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 soil contains an even mixture of soil particles (sand, silt, and clay.) </a:t>
            </a:r>
            <a:endParaRPr lang="en-CA" sz="2000" dirty="0">
              <a:effectLst/>
              <a:latin typeface="Lexend Deca Light" pitchFamily="2" charset="77"/>
              <a:ea typeface="Calibri" panose="020F0502020204030204" pitchFamily="34" charset="0"/>
              <a:cs typeface="Times New Roman" panose="02020603050405020304" pitchFamily="18" charset="0"/>
            </a:endParaRPr>
          </a:p>
          <a:p>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Grain plants grow well in loam soil – farmers say this is the best soil for growing! </a:t>
            </a:r>
          </a:p>
          <a:p>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This is often thought of the perfect soil because it an even mixture of all three particles.</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endParaRPr lang="en-US" sz="2000" dirty="0">
              <a:latin typeface="Lexend Deca Light" pitchFamily="2" charset="77"/>
            </a:endParaRPr>
          </a:p>
        </p:txBody>
      </p:sp>
      <p:pic>
        <p:nvPicPr>
          <p:cNvPr id="7" name="Picture Placeholder 6" descr="A close-up of a dark ground&#10;&#10;Description automatically generated">
            <a:extLst>
              <a:ext uri="{FF2B5EF4-FFF2-40B4-BE49-F238E27FC236}">
                <a16:creationId xmlns:a16="http://schemas.microsoft.com/office/drawing/2014/main" id="{C8A2200B-7B9A-BADA-B1DC-EF1FC8855DE3}"/>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a:xfrm>
            <a:off x="5922963" y="3635375"/>
            <a:ext cx="3008312" cy="2930525"/>
          </a:xfrm>
        </p:spPr>
      </p:pic>
    </p:spTree>
    <p:extLst>
      <p:ext uri="{BB962C8B-B14F-4D97-AF65-F5344CB8AC3E}">
        <p14:creationId xmlns:p14="http://schemas.microsoft.com/office/powerpoint/2010/main" val="3964249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rock&#10;&#10;Description automatically generated">
            <a:extLst>
              <a:ext uri="{FF2B5EF4-FFF2-40B4-BE49-F238E27FC236}">
                <a16:creationId xmlns:a16="http://schemas.microsoft.com/office/drawing/2014/main" id="{DF7E96A9-7DDA-2DE1-EA4E-C01B40326FD5}"/>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p:pic>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13751" y="1894981"/>
            <a:ext cx="4089769" cy="4752801"/>
          </a:xfrm>
        </p:spPr>
        <p:txBody>
          <a:bodyPr>
            <a:normAutofit/>
          </a:bodyPr>
          <a:lstStyle/>
          <a:p>
            <a:r>
              <a:rPr lang="en-US" sz="2000" dirty="0">
                <a:latin typeface="Lexend Deca Light" pitchFamily="2" charset="77"/>
              </a:rPr>
              <a:t>This is found at the bottom of the jar.  </a:t>
            </a:r>
          </a:p>
          <a:p>
            <a:r>
              <a:rPr lang="en-US" sz="2000" dirty="0">
                <a:latin typeface="Lexend Deca Light" pitchFamily="2" charset="77"/>
              </a:rPr>
              <a:t>It is made up of large particles (tiny bits of rock).</a:t>
            </a:r>
          </a:p>
          <a:p>
            <a:r>
              <a:rPr lang="en-US" sz="2000" dirty="0">
                <a:latin typeface="Lexend Deca Light" pitchFamily="2" charset="77"/>
              </a:rPr>
              <a:t>Sand is often low in nutrients and dries out quickly. </a:t>
            </a:r>
          </a:p>
          <a:p>
            <a:r>
              <a:rPr lang="en-US" sz="2000" dirty="0">
                <a:latin typeface="Lexend Deca Light" pitchFamily="2" charset="77"/>
              </a:rPr>
              <a:t>Not a lot of plants will grow </a:t>
            </a:r>
            <a:br>
              <a:rPr lang="en-US" sz="2000" dirty="0">
                <a:latin typeface="Lexend Deca Light" pitchFamily="2" charset="77"/>
              </a:rPr>
            </a:br>
            <a:r>
              <a:rPr lang="en-US" sz="2000" dirty="0">
                <a:latin typeface="Lexend Deca Light" pitchFamily="2" charset="77"/>
              </a:rPr>
              <a:t>in 100% sandy soils. </a:t>
            </a:r>
          </a:p>
        </p:txBody>
      </p:sp>
      <p:sp>
        <p:nvSpPr>
          <p:cNvPr id="10" name="Title 2">
            <a:extLst>
              <a:ext uri="{FF2B5EF4-FFF2-40B4-BE49-F238E27FC236}">
                <a16:creationId xmlns:a16="http://schemas.microsoft.com/office/drawing/2014/main" id="{AF708506-853E-6723-90FF-BF397ED1FA9C}"/>
              </a:ext>
            </a:extLst>
          </p:cNvPr>
          <p:cNvSpPr>
            <a:spLocks noGrp="1"/>
          </p:cNvSpPr>
          <p:nvPr>
            <p:ph type="title"/>
          </p:nvPr>
        </p:nvSpPr>
        <p:spPr>
          <a:xfrm>
            <a:off x="1213751" y="769544"/>
            <a:ext cx="5948314" cy="778208"/>
          </a:xfrm>
        </p:spPr>
        <p:txBody>
          <a:bodyPr/>
          <a:lstStyle/>
          <a:p>
            <a:r>
              <a:rPr lang="en-US" dirty="0">
                <a:latin typeface="Lexend Deca Medium" pitchFamily="2" charset="77"/>
              </a:rPr>
              <a:t>Sand</a:t>
            </a:r>
          </a:p>
        </p:txBody>
      </p:sp>
    </p:spTree>
    <p:extLst>
      <p:ext uri="{BB962C8B-B14F-4D97-AF65-F5344CB8AC3E}">
        <p14:creationId xmlns:p14="http://schemas.microsoft.com/office/powerpoint/2010/main" val="3866757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ircular object with a black background&#10;&#10;Description automatically generated">
            <a:extLst>
              <a:ext uri="{FF2B5EF4-FFF2-40B4-BE49-F238E27FC236}">
                <a16:creationId xmlns:a16="http://schemas.microsoft.com/office/drawing/2014/main" id="{701C0A2B-02F0-65C9-0314-32885F278AF8}"/>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p:pic>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13751" y="1909554"/>
            <a:ext cx="4414572" cy="4178902"/>
          </a:xfrm>
        </p:spPr>
        <p:txBody>
          <a:bodyPr>
            <a:normAutofit/>
          </a:bodyPr>
          <a:lstStyle/>
          <a:p>
            <a:r>
              <a:rPr lang="en-US" sz="2000" dirty="0">
                <a:latin typeface="Lexend Deca Light" pitchFamily="2" charset="77"/>
              </a:rPr>
              <a:t>Chalk is a soft type of limestone that is easy to crush. </a:t>
            </a:r>
          </a:p>
          <a:p>
            <a:r>
              <a:rPr lang="en-US" sz="2000" dirty="0">
                <a:latin typeface="Lexend Deca Light" pitchFamily="2" charset="77"/>
              </a:rPr>
              <a:t>It is made up of the shells of marine organisms from millions of years ago. </a:t>
            </a:r>
          </a:p>
          <a:p>
            <a:r>
              <a:rPr lang="en-US" sz="2000" dirty="0">
                <a:latin typeface="Lexend Deca Light" pitchFamily="2" charset="77"/>
              </a:rPr>
              <a:t>It is mostly found in the United Kingdom but there is some in Southern Ontario, Quebec, Manitoba, and Saskatchewan.</a:t>
            </a:r>
          </a:p>
        </p:txBody>
      </p:sp>
      <p:sp>
        <p:nvSpPr>
          <p:cNvPr id="2" name="Title 2">
            <a:extLst>
              <a:ext uri="{FF2B5EF4-FFF2-40B4-BE49-F238E27FC236}">
                <a16:creationId xmlns:a16="http://schemas.microsoft.com/office/drawing/2014/main" id="{AB7C248E-1FE1-D28C-FE97-AD46000B427E}"/>
              </a:ext>
            </a:extLst>
          </p:cNvPr>
          <p:cNvSpPr txBox="1">
            <a:spLocks/>
          </p:cNvSpPr>
          <p:nvPr/>
        </p:nvSpPr>
        <p:spPr>
          <a:xfrm>
            <a:off x="1213751" y="769544"/>
            <a:ext cx="5948314"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Chalk</a:t>
            </a:r>
          </a:p>
        </p:txBody>
      </p:sp>
    </p:spTree>
    <p:extLst>
      <p:ext uri="{BB962C8B-B14F-4D97-AF65-F5344CB8AC3E}">
        <p14:creationId xmlns:p14="http://schemas.microsoft.com/office/powerpoint/2010/main" val="1371030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ircular object with dirt in it&#10;&#10;Description automatically generated">
            <a:extLst>
              <a:ext uri="{FF2B5EF4-FFF2-40B4-BE49-F238E27FC236}">
                <a16:creationId xmlns:a16="http://schemas.microsoft.com/office/drawing/2014/main" id="{7AE60236-5CB0-1B0C-F3EC-E172B9B2C6C7}"/>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p:pic>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13751" y="1849120"/>
            <a:ext cx="4384092" cy="4148422"/>
          </a:xfrm>
        </p:spPr>
        <p:txBody>
          <a:bodyPr>
            <a:normAutofit/>
          </a:bodyPr>
          <a:lstStyle/>
          <a:p>
            <a:r>
              <a:rPr lang="en-US" sz="2000" dirty="0">
                <a:latin typeface="Lexend Deca Light" pitchFamily="2" charset="77"/>
              </a:rPr>
              <a:t>Peat is made by organic material (mostly plants) decomposing in wetlands. It is very spongy.</a:t>
            </a:r>
          </a:p>
          <a:p>
            <a:r>
              <a:rPr lang="en-US" sz="2000" dirty="0">
                <a:latin typeface="Lexend Deca Light" pitchFamily="2" charset="77"/>
              </a:rPr>
              <a:t>Ontario has large peatlands. They store the most carbon in the country. </a:t>
            </a:r>
          </a:p>
        </p:txBody>
      </p:sp>
      <p:sp>
        <p:nvSpPr>
          <p:cNvPr id="2" name="Title 2">
            <a:extLst>
              <a:ext uri="{FF2B5EF4-FFF2-40B4-BE49-F238E27FC236}">
                <a16:creationId xmlns:a16="http://schemas.microsoft.com/office/drawing/2014/main" id="{ABCFD07C-A914-4D78-84DA-85AB5039CE26}"/>
              </a:ext>
            </a:extLst>
          </p:cNvPr>
          <p:cNvSpPr txBox="1">
            <a:spLocks/>
          </p:cNvSpPr>
          <p:nvPr/>
        </p:nvSpPr>
        <p:spPr>
          <a:xfrm>
            <a:off x="1213751" y="769544"/>
            <a:ext cx="5948314"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Peat</a:t>
            </a:r>
          </a:p>
        </p:txBody>
      </p:sp>
    </p:spTree>
    <p:extLst>
      <p:ext uri="{BB962C8B-B14F-4D97-AF65-F5344CB8AC3E}">
        <p14:creationId xmlns:p14="http://schemas.microsoft.com/office/powerpoint/2010/main" val="1922740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D26F0-CD7B-B1D9-CFDF-E34DC0BE8C04}"/>
              </a:ext>
            </a:extLst>
          </p:cNvPr>
          <p:cNvSpPr>
            <a:spLocks noGrp="1"/>
          </p:cNvSpPr>
          <p:nvPr>
            <p:ph type="title"/>
          </p:nvPr>
        </p:nvSpPr>
        <p:spPr>
          <a:xfrm>
            <a:off x="1086713" y="777712"/>
            <a:ext cx="5938887" cy="778208"/>
          </a:xfrm>
        </p:spPr>
        <p:txBody>
          <a:bodyPr/>
          <a:lstStyle/>
          <a:p>
            <a:r>
              <a:rPr lang="en-US" dirty="0">
                <a:latin typeface="Lexend Deca Medium" pitchFamily="2" charset="77"/>
              </a:rPr>
              <a:t>A Note for Teachers</a:t>
            </a:r>
          </a:p>
        </p:txBody>
      </p:sp>
      <p:sp>
        <p:nvSpPr>
          <p:cNvPr id="3" name="Content Placeholder 2">
            <a:extLst>
              <a:ext uri="{FF2B5EF4-FFF2-40B4-BE49-F238E27FC236}">
                <a16:creationId xmlns:a16="http://schemas.microsoft.com/office/drawing/2014/main" id="{D6232A28-1198-1337-260F-67EF8B086E15}"/>
              </a:ext>
            </a:extLst>
          </p:cNvPr>
          <p:cNvSpPr>
            <a:spLocks noGrp="1"/>
          </p:cNvSpPr>
          <p:nvPr>
            <p:ph idx="1"/>
          </p:nvPr>
        </p:nvSpPr>
        <p:spPr>
          <a:xfrm>
            <a:off x="980388" y="1871329"/>
            <a:ext cx="7418895" cy="4208959"/>
          </a:xfrm>
        </p:spPr>
        <p:txBody>
          <a:bodyPr>
            <a:noAutofit/>
          </a:bodyPr>
          <a:lstStyle/>
          <a:p>
            <a:pPr marL="0" indent="0">
              <a:spcAft>
                <a:spcPts val="1200"/>
              </a:spcAft>
              <a:buNone/>
            </a:pPr>
            <a:r>
              <a:rPr lang="en-CA" sz="1800" dirty="0">
                <a:effectLst/>
                <a:latin typeface="Lexend Deca Light" pitchFamily="2" charset="77"/>
                <a:ea typeface="Calibri" panose="020F0502020204030204" pitchFamily="34" charset="0"/>
                <a:cs typeface="Times New Roman" panose="02020603050405020304" pitchFamily="18" charset="0"/>
              </a:rPr>
              <a:t>In this lesson, students will learn that soil is not the same everywhere. That means the same crops cannot be grown everywhere. Farmers need to know about soil, soil health, and what their crops need.</a:t>
            </a:r>
          </a:p>
          <a:p>
            <a:pPr marL="0" indent="0">
              <a:spcAft>
                <a:spcPts val="1200"/>
              </a:spcAft>
              <a:buNone/>
            </a:pPr>
            <a:r>
              <a:rPr lang="en-CA" sz="1800" dirty="0">
                <a:effectLst/>
                <a:latin typeface="Lexend Deca Light" pitchFamily="2" charset="77"/>
                <a:ea typeface="Calibri" panose="020F0502020204030204" pitchFamily="34" charset="0"/>
                <a:cs typeface="Times New Roman" panose="02020603050405020304" pitchFamily="18" charset="0"/>
              </a:rPr>
              <a:t>Students will learn about the characteristics of different soil types found in Ontario and practise being an </a:t>
            </a:r>
            <a:r>
              <a:rPr lang="en-CA" sz="1800" i="1" dirty="0">
                <a:effectLst/>
                <a:latin typeface="Lexend Deca Light" pitchFamily="2" charset="77"/>
                <a:ea typeface="Calibri" panose="020F0502020204030204" pitchFamily="34" charset="0"/>
                <a:cs typeface="Times New Roman" panose="02020603050405020304" pitchFamily="18" charset="0"/>
              </a:rPr>
              <a:t>agronomist</a:t>
            </a:r>
            <a:r>
              <a:rPr lang="en-CA" sz="1800" dirty="0">
                <a:effectLst/>
                <a:latin typeface="Lexend Deca Light" pitchFamily="2" charset="77"/>
                <a:ea typeface="Calibri" panose="020F0502020204030204" pitchFamily="34" charset="0"/>
                <a:cs typeface="Times New Roman" panose="02020603050405020304" pitchFamily="18" charset="0"/>
              </a:rPr>
              <a:t>, a scientist who helps farmers understand and care for their soil and crops. </a:t>
            </a:r>
            <a:endParaRPr lang="en-CA" sz="1800" dirty="0">
              <a:latin typeface="Lexend Deca Light" pitchFamily="2" charset="77"/>
              <a:ea typeface="Calibri" panose="020F0502020204030204" pitchFamily="34" charset="0"/>
              <a:cs typeface="Times New Roman" panose="02020603050405020304" pitchFamily="18" charset="0"/>
            </a:endParaRPr>
          </a:p>
          <a:p>
            <a:pPr marL="0" indent="0">
              <a:spcAft>
                <a:spcPts val="1200"/>
              </a:spcAft>
              <a:buNone/>
            </a:pPr>
            <a:r>
              <a:rPr lang="en-CA" sz="1800" dirty="0">
                <a:effectLst/>
                <a:latin typeface="Lexend Deca Light" pitchFamily="2" charset="77"/>
                <a:ea typeface="Calibri" panose="020F0502020204030204" pitchFamily="34" charset="0"/>
                <a:cs typeface="Times New Roman" panose="02020603050405020304" pitchFamily="18" charset="0"/>
              </a:rPr>
              <a:t>We will also look at regions and their suitability for agriculture. Canada is a large country with seven physiographic regions; some areas are not suitable for agriculture. Ontario includes three of the seven regions: the Hudson Bay Lowlands, Canadian Shield, and the St. Lawrence Lowlands. </a:t>
            </a:r>
          </a:p>
          <a:p>
            <a:pPr marL="0" indent="0">
              <a:spcAft>
                <a:spcPts val="1200"/>
              </a:spcAft>
              <a:buNone/>
            </a:pP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1200"/>
              </a:spcBef>
              <a:spcAft>
                <a:spcPts val="1200"/>
              </a:spcAft>
              <a:buNone/>
            </a:pPr>
            <a:endParaRPr lang="en-US" dirty="0">
              <a:latin typeface="Lexend Deca Light" pitchFamily="2" charset="77"/>
            </a:endParaRPr>
          </a:p>
        </p:txBody>
      </p:sp>
    </p:spTree>
    <p:extLst>
      <p:ext uri="{BB962C8B-B14F-4D97-AF65-F5344CB8AC3E}">
        <p14:creationId xmlns:p14="http://schemas.microsoft.com/office/powerpoint/2010/main" val="2684572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up of a pile of gravel&#10;&#10;Description automatically generated">
            <a:extLst>
              <a:ext uri="{FF2B5EF4-FFF2-40B4-BE49-F238E27FC236}">
                <a16:creationId xmlns:a16="http://schemas.microsoft.com/office/drawing/2014/main" id="{4284340F-5E79-8F8C-4021-9B5C5646CB69}"/>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293" b="1293"/>
          <a:stretch>
            <a:fillRect/>
          </a:stretch>
        </p:blipFill>
        <p:spPr/>
      </p:pic>
      <p:sp>
        <p:nvSpPr>
          <p:cNvPr id="4" name="Content Placeholder 3">
            <a:extLst>
              <a:ext uri="{FF2B5EF4-FFF2-40B4-BE49-F238E27FC236}">
                <a16:creationId xmlns:a16="http://schemas.microsoft.com/office/drawing/2014/main" id="{1AE2F8D8-D7FF-6C30-C6AA-D2B33561E1C8}"/>
              </a:ext>
            </a:extLst>
          </p:cNvPr>
          <p:cNvSpPr>
            <a:spLocks noGrp="1"/>
          </p:cNvSpPr>
          <p:nvPr>
            <p:ph idx="1"/>
          </p:nvPr>
        </p:nvSpPr>
        <p:spPr>
          <a:xfrm>
            <a:off x="1213751" y="1954152"/>
            <a:ext cx="5136249" cy="4752801"/>
          </a:xfrm>
        </p:spPr>
        <p:txBody>
          <a:bodyPr>
            <a:normAutofit/>
          </a:bodyPr>
          <a:lstStyle/>
          <a:p>
            <a:r>
              <a:rPr lang="en-US" sz="2000" dirty="0">
                <a:latin typeface="Lexend Deca Light" pitchFamily="2" charset="77"/>
              </a:rPr>
              <a:t>This was the second layer in our jar.</a:t>
            </a:r>
          </a:p>
          <a:p>
            <a:r>
              <a:rPr lang="en-US" sz="2000" dirty="0">
                <a:latin typeface="Lexend Deca Light" pitchFamily="2" charset="77"/>
              </a:rPr>
              <a:t>Silt particles are carried by water and settle where the water stops moving. They float again when water moves. Some farmers’ fields have silt. </a:t>
            </a:r>
          </a:p>
          <a:p>
            <a:pPr marL="0" indent="0">
              <a:buNone/>
            </a:pPr>
            <a:endParaRPr lang="en-US" sz="2000" dirty="0">
              <a:latin typeface="Lexend Deca Light" pitchFamily="2" charset="77"/>
            </a:endParaRPr>
          </a:p>
        </p:txBody>
      </p:sp>
      <p:sp>
        <p:nvSpPr>
          <p:cNvPr id="2" name="Title 2">
            <a:extLst>
              <a:ext uri="{FF2B5EF4-FFF2-40B4-BE49-F238E27FC236}">
                <a16:creationId xmlns:a16="http://schemas.microsoft.com/office/drawing/2014/main" id="{98BD528C-3177-E6D1-3CC7-7104F6112362}"/>
              </a:ext>
            </a:extLst>
          </p:cNvPr>
          <p:cNvSpPr txBox="1">
            <a:spLocks/>
          </p:cNvSpPr>
          <p:nvPr/>
        </p:nvSpPr>
        <p:spPr>
          <a:xfrm>
            <a:off x="1213751" y="769544"/>
            <a:ext cx="5948314"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Silt</a:t>
            </a:r>
          </a:p>
        </p:txBody>
      </p:sp>
    </p:spTree>
    <p:extLst>
      <p:ext uri="{BB962C8B-B14F-4D97-AF65-F5344CB8AC3E}">
        <p14:creationId xmlns:p14="http://schemas.microsoft.com/office/powerpoint/2010/main" val="2714514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A9B96F-27FD-17B1-0709-769514A7E9B4}"/>
              </a:ext>
            </a:extLst>
          </p:cNvPr>
          <p:cNvSpPr>
            <a:spLocks noGrp="1"/>
          </p:cNvSpPr>
          <p:nvPr>
            <p:ph type="title"/>
          </p:nvPr>
        </p:nvSpPr>
        <p:spPr>
          <a:xfrm>
            <a:off x="980388" y="817865"/>
            <a:ext cx="5948314" cy="778208"/>
          </a:xfrm>
        </p:spPr>
        <p:txBody>
          <a:bodyPr/>
          <a:lstStyle/>
          <a:p>
            <a:r>
              <a:rPr lang="en-US" dirty="0">
                <a:latin typeface="Lexend Deca Medium" pitchFamily="2" charset="77"/>
              </a:rPr>
              <a:t>ACTION 2 : Soil Sampling</a:t>
            </a:r>
          </a:p>
        </p:txBody>
      </p:sp>
      <p:sp>
        <p:nvSpPr>
          <p:cNvPr id="4" name="Content Placeholder 3">
            <a:extLst>
              <a:ext uri="{FF2B5EF4-FFF2-40B4-BE49-F238E27FC236}">
                <a16:creationId xmlns:a16="http://schemas.microsoft.com/office/drawing/2014/main" id="{B806FBD4-C274-B320-7801-31EF74E5D29B}"/>
              </a:ext>
            </a:extLst>
          </p:cNvPr>
          <p:cNvSpPr>
            <a:spLocks noGrp="1"/>
          </p:cNvSpPr>
          <p:nvPr>
            <p:ph idx="1"/>
          </p:nvPr>
        </p:nvSpPr>
        <p:spPr>
          <a:xfrm>
            <a:off x="980388" y="1747520"/>
            <a:ext cx="7198412" cy="4351622"/>
          </a:xfrm>
        </p:spPr>
        <p:txBody>
          <a:bodyPr>
            <a:normAutofit/>
          </a:bodyPr>
          <a:lstStyle/>
          <a:p>
            <a:pPr marL="0" indent="0">
              <a:buNone/>
            </a:pPr>
            <a:r>
              <a:rPr lang="en-US" sz="2000" dirty="0">
                <a:latin typeface="Lexend Deca Light" pitchFamily="2" charset="77"/>
              </a:rPr>
              <a:t>Today we are going to practise being agronomists!</a:t>
            </a:r>
          </a:p>
          <a:p>
            <a:pPr marL="0" indent="0">
              <a:buNone/>
            </a:pPr>
            <a:endParaRPr lang="en-US" sz="2000" dirty="0">
              <a:latin typeface="Lexend Deca Light" pitchFamily="2" charset="77"/>
            </a:endParaRPr>
          </a:p>
          <a:p>
            <a:pPr marL="0" indent="0">
              <a:buNone/>
            </a:pPr>
            <a:r>
              <a:rPr lang="en-US" sz="2000" dirty="0">
                <a:latin typeface="Lexend Deca Light" pitchFamily="2" charset="77"/>
              </a:rPr>
              <a:t>Agronomists are soil and plant experts. Farmers work with agronomists to learn more about soil and soil health, and to solve any issues with the growing plants or soil. </a:t>
            </a:r>
          </a:p>
          <a:p>
            <a:pPr marL="0" indent="0">
              <a:buNone/>
            </a:pPr>
            <a:endParaRPr lang="en-US" sz="2000" dirty="0">
              <a:latin typeface="Lexend Deca Light" pitchFamily="2" charset="77"/>
            </a:endParaRPr>
          </a:p>
          <a:p>
            <a:pPr marL="0" indent="0">
              <a:buNone/>
            </a:pPr>
            <a:endParaRPr lang="en-US" sz="2000" dirty="0">
              <a:latin typeface="Lexend Deca Light" pitchFamily="2" charset="77"/>
            </a:endParaRPr>
          </a:p>
        </p:txBody>
      </p:sp>
      <p:pic>
        <p:nvPicPr>
          <p:cNvPr id="5" name="Picture 4">
            <a:extLst>
              <a:ext uri="{FF2B5EF4-FFF2-40B4-BE49-F238E27FC236}">
                <a16:creationId xmlns:a16="http://schemas.microsoft.com/office/drawing/2014/main" id="{3FF2142A-8C1C-D6EE-E2CF-565A6CB0A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2324" y="3921236"/>
            <a:ext cx="2895888" cy="1637355"/>
          </a:xfrm>
          <a:prstGeom prst="rect">
            <a:avLst/>
          </a:prstGeom>
        </p:spPr>
      </p:pic>
      <p:sp>
        <p:nvSpPr>
          <p:cNvPr id="6" name="TextBox 5">
            <a:extLst>
              <a:ext uri="{FF2B5EF4-FFF2-40B4-BE49-F238E27FC236}">
                <a16:creationId xmlns:a16="http://schemas.microsoft.com/office/drawing/2014/main" id="{316F099E-6369-6526-775C-DCD6D6AFBBD4}"/>
              </a:ext>
            </a:extLst>
          </p:cNvPr>
          <p:cNvSpPr txBox="1"/>
          <p:nvPr/>
        </p:nvSpPr>
        <p:spPr>
          <a:xfrm>
            <a:off x="3898232" y="5558591"/>
            <a:ext cx="824072" cy="369332"/>
          </a:xfrm>
          <a:prstGeom prst="rect">
            <a:avLst/>
          </a:prstGeom>
          <a:noFill/>
        </p:spPr>
        <p:txBody>
          <a:bodyPr wrap="none" rtlCol="0">
            <a:spAutoFit/>
          </a:bodyPr>
          <a:lstStyle/>
          <a:p>
            <a:r>
              <a:rPr lang="en-US" dirty="0">
                <a:hlinkClick r:id="rId4"/>
              </a:rPr>
              <a:t>Source</a:t>
            </a:r>
            <a:endParaRPr lang="en-US" dirty="0"/>
          </a:p>
        </p:txBody>
      </p:sp>
    </p:spTree>
    <p:extLst>
      <p:ext uri="{BB962C8B-B14F-4D97-AF65-F5344CB8AC3E}">
        <p14:creationId xmlns:p14="http://schemas.microsoft.com/office/powerpoint/2010/main" val="1977377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A9B96F-27FD-17B1-0709-769514A7E9B4}"/>
              </a:ext>
            </a:extLst>
          </p:cNvPr>
          <p:cNvSpPr>
            <a:spLocks noGrp="1"/>
          </p:cNvSpPr>
          <p:nvPr>
            <p:ph type="title"/>
          </p:nvPr>
        </p:nvSpPr>
        <p:spPr>
          <a:xfrm>
            <a:off x="1153108" y="789338"/>
            <a:ext cx="5948314" cy="778208"/>
          </a:xfrm>
        </p:spPr>
        <p:txBody>
          <a:bodyPr/>
          <a:lstStyle/>
          <a:p>
            <a:r>
              <a:rPr lang="en-US" dirty="0">
                <a:latin typeface="Lexend Deca Medium" pitchFamily="2" charset="77"/>
              </a:rPr>
              <a:t>ACTION 2 : Soil Sampling</a:t>
            </a:r>
          </a:p>
        </p:txBody>
      </p:sp>
      <p:sp>
        <p:nvSpPr>
          <p:cNvPr id="4" name="Content Placeholder 3">
            <a:extLst>
              <a:ext uri="{FF2B5EF4-FFF2-40B4-BE49-F238E27FC236}">
                <a16:creationId xmlns:a16="http://schemas.microsoft.com/office/drawing/2014/main" id="{B806FBD4-C274-B320-7801-31EF74E5D29B}"/>
              </a:ext>
            </a:extLst>
          </p:cNvPr>
          <p:cNvSpPr>
            <a:spLocks noGrp="1"/>
          </p:cNvSpPr>
          <p:nvPr>
            <p:ph idx="1"/>
          </p:nvPr>
        </p:nvSpPr>
        <p:spPr>
          <a:xfrm>
            <a:off x="1153108" y="1838960"/>
            <a:ext cx="6192572" cy="4229702"/>
          </a:xfrm>
        </p:spPr>
        <p:txBody>
          <a:bodyPr>
            <a:normAutofit/>
          </a:bodyPr>
          <a:lstStyle/>
          <a:p>
            <a:pPr marL="0" indent="0">
              <a:buNone/>
            </a:pPr>
            <a:r>
              <a:rPr lang="en-US" sz="2000" dirty="0">
                <a:solidFill>
                  <a:schemeClr val="accent2"/>
                </a:solidFill>
                <a:latin typeface="Lexend Deca Light" pitchFamily="2" charset="77"/>
              </a:rPr>
              <a:t>What is soil sampling? Why do farmers do this? </a:t>
            </a:r>
            <a:endParaRPr lang="en-US" sz="2000" dirty="0">
              <a:latin typeface="Lexend Deca Light" pitchFamily="2" charset="77"/>
            </a:endParaRPr>
          </a:p>
          <a:p>
            <a:pPr marL="0" indent="0">
              <a:buNone/>
            </a:pPr>
            <a:r>
              <a:rPr lang="en-US" sz="2000" dirty="0">
                <a:latin typeface="Lexend Deca Light" pitchFamily="2" charset="77"/>
              </a:rPr>
              <a:t>Justin, a grain farmer explains why he samples the soil on his farm. </a:t>
            </a:r>
          </a:p>
          <a:p>
            <a:pPr marL="0" indent="0">
              <a:buNone/>
            </a:pPr>
            <a:endParaRPr lang="en-US" sz="2000" dirty="0">
              <a:latin typeface="Lexend Deca Light" pitchFamily="2" charset="77"/>
            </a:endParaRPr>
          </a:p>
          <a:p>
            <a:pPr marL="0" indent="0">
              <a:buNone/>
            </a:pPr>
            <a:endParaRPr lang="en-US" sz="2000" dirty="0">
              <a:latin typeface="Lexend Deca Light" pitchFamily="2" charset="77"/>
            </a:endParaRPr>
          </a:p>
        </p:txBody>
      </p:sp>
      <p:pic>
        <p:nvPicPr>
          <p:cNvPr id="5" name="Online Media 4" descr="Grow Ontario Together: Justin Bell, grain farmer">
            <a:hlinkClick r:id="" action="ppaction://media"/>
            <a:extLst>
              <a:ext uri="{FF2B5EF4-FFF2-40B4-BE49-F238E27FC236}">
                <a16:creationId xmlns:a16="http://schemas.microsoft.com/office/drawing/2014/main" id="{7E6CE656-6498-911F-91C3-014C175BB0C7}"/>
              </a:ext>
            </a:extLst>
          </p:cNvPr>
          <p:cNvPicPr>
            <a:picLocks noRot="1" noChangeAspect="1"/>
          </p:cNvPicPr>
          <p:nvPr>
            <a:videoFile r:link="rId1"/>
          </p:nvPr>
        </p:nvPicPr>
        <p:blipFill>
          <a:blip r:embed="rId4"/>
          <a:stretch>
            <a:fillRect/>
          </a:stretch>
        </p:blipFill>
        <p:spPr>
          <a:xfrm>
            <a:off x="2160036" y="3059289"/>
            <a:ext cx="4941386" cy="2791883"/>
          </a:xfrm>
          <a:prstGeom prst="rect">
            <a:avLst/>
          </a:prstGeom>
        </p:spPr>
      </p:pic>
    </p:spTree>
    <p:extLst>
      <p:ext uri="{BB962C8B-B14F-4D97-AF65-F5344CB8AC3E}">
        <p14:creationId xmlns:p14="http://schemas.microsoft.com/office/powerpoint/2010/main" val="393788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A9B96F-27FD-17B1-0709-769514A7E9B4}"/>
              </a:ext>
            </a:extLst>
          </p:cNvPr>
          <p:cNvSpPr>
            <a:spLocks noGrp="1"/>
          </p:cNvSpPr>
          <p:nvPr>
            <p:ph type="title"/>
          </p:nvPr>
        </p:nvSpPr>
        <p:spPr>
          <a:xfrm>
            <a:off x="1183588" y="972744"/>
            <a:ext cx="5948314" cy="778208"/>
          </a:xfrm>
        </p:spPr>
        <p:txBody>
          <a:bodyPr/>
          <a:lstStyle/>
          <a:p>
            <a:r>
              <a:rPr lang="en-US" dirty="0">
                <a:latin typeface="Lexend Deca Medium" pitchFamily="2" charset="77"/>
              </a:rPr>
              <a:t>ACTION 2 : Soil Sampling!</a:t>
            </a:r>
          </a:p>
        </p:txBody>
      </p:sp>
      <p:sp>
        <p:nvSpPr>
          <p:cNvPr id="4" name="Content Placeholder 3">
            <a:extLst>
              <a:ext uri="{FF2B5EF4-FFF2-40B4-BE49-F238E27FC236}">
                <a16:creationId xmlns:a16="http://schemas.microsoft.com/office/drawing/2014/main" id="{B806FBD4-C274-B320-7801-31EF74E5D29B}"/>
              </a:ext>
            </a:extLst>
          </p:cNvPr>
          <p:cNvSpPr>
            <a:spLocks noGrp="1"/>
          </p:cNvSpPr>
          <p:nvPr>
            <p:ph idx="1"/>
          </p:nvPr>
        </p:nvSpPr>
        <p:spPr>
          <a:xfrm>
            <a:off x="1183588" y="1915301"/>
            <a:ext cx="6202732" cy="4752801"/>
          </a:xfrm>
        </p:spPr>
        <p:txBody>
          <a:bodyPr>
            <a:normAutofit/>
          </a:bodyPr>
          <a:lstStyle/>
          <a:p>
            <a:pPr marL="0" indent="0">
              <a:buNone/>
            </a:pPr>
            <a:r>
              <a:rPr lang="en-US" sz="2000" dirty="0">
                <a:latin typeface="Lexend Deca Light" pitchFamily="2" charset="77"/>
              </a:rPr>
              <a:t>Let’s get digging!</a:t>
            </a:r>
          </a:p>
          <a:p>
            <a:pPr marL="0" indent="0">
              <a:buNone/>
            </a:pPr>
            <a:endParaRPr lang="en-US" sz="2000" dirty="0">
              <a:latin typeface="Lexend Deca Light" pitchFamily="2" charset="77"/>
            </a:endParaRPr>
          </a:p>
          <a:p>
            <a:pPr marL="0" indent="0">
              <a:buNone/>
            </a:pPr>
            <a:r>
              <a:rPr lang="en-US" sz="2000" dirty="0">
                <a:latin typeface="Lexend Deca Light" pitchFamily="2" charset="77"/>
              </a:rPr>
              <a:t>We are heading outside to collect soil samples (one per business group).  </a:t>
            </a:r>
          </a:p>
          <a:p>
            <a:pPr marL="0" indent="0">
              <a:buNone/>
            </a:pPr>
            <a:endParaRPr lang="en-US" sz="2000" dirty="0">
              <a:latin typeface="Lexend Deca Light" pitchFamily="2" charset="77"/>
            </a:endParaRPr>
          </a:p>
          <a:p>
            <a:pPr marL="0" indent="0">
              <a:buNone/>
            </a:pPr>
            <a:r>
              <a:rPr lang="en-US" sz="2000" dirty="0">
                <a:solidFill>
                  <a:srgbClr val="FF6600"/>
                </a:solidFill>
                <a:latin typeface="Lexend Deca Light" pitchFamily="2" charset="77"/>
              </a:rPr>
              <a:t>What types of soil make up our school grounds? Can we find and identity multiple soil types?</a:t>
            </a:r>
          </a:p>
        </p:txBody>
      </p:sp>
    </p:spTree>
    <p:extLst>
      <p:ext uri="{BB962C8B-B14F-4D97-AF65-F5344CB8AC3E}">
        <p14:creationId xmlns:p14="http://schemas.microsoft.com/office/powerpoint/2010/main" val="19518833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Placeholder 5">
            <a:extLst>
              <a:ext uri="{FF2B5EF4-FFF2-40B4-BE49-F238E27FC236}">
                <a16:creationId xmlns:a16="http://schemas.microsoft.com/office/drawing/2014/main" id="{6B96C0E3-F821-46CE-9835-5586ECEE60F8}"/>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4051168" y="10"/>
            <a:ext cx="5047898"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8" name="Picture 7">
            <a:extLst>
              <a:ext uri="{FF2B5EF4-FFF2-40B4-BE49-F238E27FC236}">
                <a16:creationId xmlns:a16="http://schemas.microsoft.com/office/drawing/2014/main" id="{827C5E02-DC1A-4A51-BEB4-C80B52E6B83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069022" y="3504790"/>
            <a:ext cx="6063238" cy="3353050"/>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6" name="Rectangle: Rounded Corners 15">
            <a:extLst>
              <a:ext uri="{FF2B5EF4-FFF2-40B4-BE49-F238E27FC236}">
                <a16:creationId xmlns:a16="http://schemas.microsoft.com/office/drawing/2014/main" id="{9C515114-F8F4-49AE-ADE3-01A1F0FEA531}"/>
              </a:ext>
            </a:extLst>
          </p:cNvPr>
          <p:cNvSpPr/>
          <p:nvPr/>
        </p:nvSpPr>
        <p:spPr>
          <a:xfrm>
            <a:off x="250315" y="571350"/>
            <a:ext cx="4715223" cy="571515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Title 3">
            <a:extLst>
              <a:ext uri="{FF2B5EF4-FFF2-40B4-BE49-F238E27FC236}">
                <a16:creationId xmlns:a16="http://schemas.microsoft.com/office/drawing/2014/main" id="{D024FCC5-6149-459D-AFB5-501D52AEC423}"/>
              </a:ext>
            </a:extLst>
          </p:cNvPr>
          <p:cNvSpPr>
            <a:spLocks noGrp="1"/>
          </p:cNvSpPr>
          <p:nvPr>
            <p:ph type="title"/>
          </p:nvPr>
        </p:nvSpPr>
        <p:spPr>
          <a:xfrm>
            <a:off x="601508" y="835427"/>
            <a:ext cx="3624601" cy="787633"/>
          </a:xfrm>
        </p:spPr>
        <p:txBody>
          <a:bodyPr vert="horz" lIns="91440" tIns="45720" rIns="91440" bIns="45720" rtlCol="0" anchor="ctr">
            <a:normAutofit/>
          </a:bodyPr>
          <a:lstStyle/>
          <a:p>
            <a:r>
              <a:rPr lang="en-US" sz="3000" kern="1200" dirty="0">
                <a:latin typeface="Lexend Deca Medium" pitchFamily="2" charset="77"/>
              </a:rPr>
              <a:t>Inquiry Questions</a:t>
            </a:r>
          </a:p>
        </p:txBody>
      </p:sp>
      <p:sp>
        <p:nvSpPr>
          <p:cNvPr id="3" name="Rectangle 2">
            <a:extLst>
              <a:ext uri="{FF2B5EF4-FFF2-40B4-BE49-F238E27FC236}">
                <a16:creationId xmlns:a16="http://schemas.microsoft.com/office/drawing/2014/main" id="{40370BC9-178D-40D4-A59E-ECD846176F37}"/>
              </a:ext>
            </a:extLst>
          </p:cNvPr>
          <p:cNvSpPr/>
          <p:nvPr/>
        </p:nvSpPr>
        <p:spPr>
          <a:xfrm>
            <a:off x="336042" y="2103120"/>
            <a:ext cx="3670146" cy="178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01508" y="1989601"/>
            <a:ext cx="4004071" cy="4865156"/>
          </a:xfrm>
        </p:spPr>
        <p:txBody>
          <a:bodyPr vert="horz" lIns="91440" tIns="45720" rIns="91440" bIns="45720" rtlCol="0">
            <a:normAutofit/>
          </a:bodyPr>
          <a:lstStyle/>
          <a:p>
            <a:pPr marL="0" indent="0">
              <a:lnSpc>
                <a:spcPct val="106000"/>
              </a:lnSpc>
              <a:spcBef>
                <a:spcPts val="1600"/>
              </a:spcBef>
              <a:buClr>
                <a:schemeClr val="dk1"/>
              </a:buClr>
              <a:buSzPct val="100000"/>
              <a:buNone/>
            </a:pPr>
            <a:r>
              <a:rPr lang="en-US" sz="2000" dirty="0">
                <a:solidFill>
                  <a:schemeClr val="tx1"/>
                </a:solidFill>
                <a:latin typeface="Lexend Deca Light" pitchFamily="2" charset="77"/>
              </a:rPr>
              <a:t>In your groups, you are going to look at soil samples.</a:t>
            </a:r>
          </a:p>
          <a:p>
            <a:pPr>
              <a:lnSpc>
                <a:spcPct val="106000"/>
              </a:lnSpc>
              <a:spcBef>
                <a:spcPts val="1600"/>
              </a:spcBef>
              <a:buClr>
                <a:schemeClr val="dk1"/>
              </a:buClr>
              <a:buSzPct val="100000"/>
            </a:pPr>
            <a:r>
              <a:rPr lang="en-US" sz="2000" dirty="0">
                <a:solidFill>
                  <a:schemeClr val="tx1"/>
                </a:solidFill>
                <a:latin typeface="Lexend Deca Light" pitchFamily="2" charset="77"/>
              </a:rPr>
              <a:t>How are they the same?</a:t>
            </a:r>
          </a:p>
          <a:p>
            <a:pPr>
              <a:lnSpc>
                <a:spcPct val="106000"/>
              </a:lnSpc>
              <a:spcBef>
                <a:spcPts val="1600"/>
              </a:spcBef>
              <a:buClr>
                <a:schemeClr val="dk1"/>
              </a:buClr>
              <a:buSzPct val="100000"/>
            </a:pPr>
            <a:r>
              <a:rPr lang="en-US" sz="2000" dirty="0">
                <a:solidFill>
                  <a:schemeClr val="tx1"/>
                </a:solidFill>
                <a:latin typeface="Lexend Deca Light" pitchFamily="2" charset="77"/>
              </a:rPr>
              <a:t>How are they different?</a:t>
            </a:r>
          </a:p>
          <a:p>
            <a:pPr>
              <a:lnSpc>
                <a:spcPct val="106000"/>
              </a:lnSpc>
              <a:spcBef>
                <a:spcPts val="1600"/>
              </a:spcBef>
              <a:buClr>
                <a:schemeClr val="dk1"/>
              </a:buClr>
              <a:buSzPct val="100000"/>
            </a:pPr>
            <a:r>
              <a:rPr lang="en-US" sz="2000" dirty="0">
                <a:solidFill>
                  <a:schemeClr val="tx1"/>
                </a:solidFill>
                <a:latin typeface="Lexend Deca Light" pitchFamily="2" charset="77"/>
              </a:rPr>
              <a:t>What do you think soil is?</a:t>
            </a:r>
          </a:p>
        </p:txBody>
      </p:sp>
      <p:cxnSp>
        <p:nvCxnSpPr>
          <p:cNvPr id="7" name="Straight Connector 6">
            <a:extLst>
              <a:ext uri="{FF2B5EF4-FFF2-40B4-BE49-F238E27FC236}">
                <a16:creationId xmlns:a16="http://schemas.microsoft.com/office/drawing/2014/main" id="{09280138-C0A8-4401-9B95-C46422D1A086}"/>
              </a:ext>
            </a:extLst>
          </p:cNvPr>
          <p:cNvCxnSpPr/>
          <p:nvPr/>
        </p:nvCxnSpPr>
        <p:spPr>
          <a:xfrm>
            <a:off x="688464" y="1623060"/>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34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4786F2-C3AD-3718-9E6F-19AFDD14A5FF}"/>
              </a:ext>
            </a:extLst>
          </p:cNvPr>
          <p:cNvSpPr>
            <a:spLocks noGrp="1"/>
          </p:cNvSpPr>
          <p:nvPr>
            <p:ph type="title"/>
          </p:nvPr>
        </p:nvSpPr>
        <p:spPr>
          <a:xfrm>
            <a:off x="1103309" y="730493"/>
            <a:ext cx="5948314" cy="778208"/>
          </a:xfrm>
        </p:spPr>
        <p:txBody>
          <a:bodyPr/>
          <a:lstStyle/>
          <a:p>
            <a:r>
              <a:rPr lang="en-US" dirty="0">
                <a:latin typeface="Lexend Deca Medium" pitchFamily="2" charset="77"/>
              </a:rPr>
              <a:t>ACTION 3: Soil Type Map</a:t>
            </a:r>
          </a:p>
        </p:txBody>
      </p:sp>
      <p:sp>
        <p:nvSpPr>
          <p:cNvPr id="4" name="Content Placeholder 3">
            <a:extLst>
              <a:ext uri="{FF2B5EF4-FFF2-40B4-BE49-F238E27FC236}">
                <a16:creationId xmlns:a16="http://schemas.microsoft.com/office/drawing/2014/main" id="{996B2991-0802-35A1-CA48-B1FBC1016FB4}"/>
              </a:ext>
            </a:extLst>
          </p:cNvPr>
          <p:cNvSpPr>
            <a:spLocks noGrp="1"/>
          </p:cNvSpPr>
          <p:nvPr>
            <p:ph idx="1"/>
          </p:nvPr>
        </p:nvSpPr>
        <p:spPr>
          <a:xfrm>
            <a:off x="1171064" y="1504216"/>
            <a:ext cx="7428322" cy="4605354"/>
          </a:xfrm>
        </p:spPr>
        <p:txBody>
          <a:bodyPr>
            <a:normAutofit/>
          </a:bodyPr>
          <a:lstStyle/>
          <a:p>
            <a:pPr marL="0" indent="0">
              <a:buNone/>
            </a:pPr>
            <a:r>
              <a:rPr lang="en-US" sz="2000" dirty="0">
                <a:latin typeface="Lexend Deca Light" pitchFamily="2" charset="77"/>
              </a:rPr>
              <a:t>These are maps of a grain farm.  </a:t>
            </a:r>
            <a:br>
              <a:rPr lang="en-US" sz="2000" dirty="0">
                <a:latin typeface="Lexend Deca Light" pitchFamily="2" charset="77"/>
              </a:rPr>
            </a:br>
            <a:r>
              <a:rPr lang="en-US" sz="2000" dirty="0">
                <a:solidFill>
                  <a:schemeClr val="accent2"/>
                </a:solidFill>
                <a:latin typeface="Lexend Deca Light" pitchFamily="2" charset="77"/>
              </a:rPr>
              <a:t>What do you think farmers can learn from this map?</a:t>
            </a:r>
          </a:p>
        </p:txBody>
      </p:sp>
      <p:sp>
        <p:nvSpPr>
          <p:cNvPr id="5" name="TextBox 4">
            <a:extLst>
              <a:ext uri="{FF2B5EF4-FFF2-40B4-BE49-F238E27FC236}">
                <a16:creationId xmlns:a16="http://schemas.microsoft.com/office/drawing/2014/main" id="{19A23C8A-CDD3-71B5-4076-F7EE7036B32F}"/>
              </a:ext>
            </a:extLst>
          </p:cNvPr>
          <p:cNvSpPr txBox="1"/>
          <p:nvPr/>
        </p:nvSpPr>
        <p:spPr>
          <a:xfrm>
            <a:off x="1573968" y="2398426"/>
            <a:ext cx="5354734" cy="923330"/>
          </a:xfrm>
          <a:prstGeom prst="rect">
            <a:avLst/>
          </a:prstGeom>
          <a:noFill/>
        </p:spPr>
        <p:txBody>
          <a:bodyPr wrap="square" rtlCol="0">
            <a:spAutoFit/>
          </a:bodyPr>
          <a:lstStyle/>
          <a:p>
            <a:endParaRPr lang="en-US" dirty="0">
              <a:highlight>
                <a:srgbClr val="FFFF00"/>
              </a:highlight>
            </a:endParaRPr>
          </a:p>
          <a:p>
            <a:endParaRPr lang="en-US" dirty="0">
              <a:highlight>
                <a:srgbClr val="FFFF00"/>
              </a:highlight>
            </a:endParaRPr>
          </a:p>
          <a:p>
            <a:endParaRPr lang="en-US" dirty="0">
              <a:highlight>
                <a:srgbClr val="FFFF00"/>
              </a:highlight>
            </a:endParaRPr>
          </a:p>
        </p:txBody>
      </p:sp>
      <p:pic>
        <p:nvPicPr>
          <p:cNvPr id="10" name="Picture 9">
            <a:extLst>
              <a:ext uri="{FF2B5EF4-FFF2-40B4-BE49-F238E27FC236}">
                <a16:creationId xmlns:a16="http://schemas.microsoft.com/office/drawing/2014/main" id="{7314C72C-61CB-3B3A-14C1-689608CBD7FE}"/>
              </a:ext>
            </a:extLst>
          </p:cNvPr>
          <p:cNvPicPr>
            <a:picLocks noChangeAspect="1"/>
          </p:cNvPicPr>
          <p:nvPr/>
        </p:nvPicPr>
        <p:blipFill>
          <a:blip r:embed="rId3"/>
          <a:stretch>
            <a:fillRect/>
          </a:stretch>
        </p:blipFill>
        <p:spPr>
          <a:xfrm>
            <a:off x="1103309" y="2362019"/>
            <a:ext cx="3155468" cy="2931250"/>
          </a:xfrm>
          <a:prstGeom prst="rect">
            <a:avLst/>
          </a:prstGeom>
        </p:spPr>
      </p:pic>
      <p:pic>
        <p:nvPicPr>
          <p:cNvPr id="12" name="Picture 11">
            <a:extLst>
              <a:ext uri="{FF2B5EF4-FFF2-40B4-BE49-F238E27FC236}">
                <a16:creationId xmlns:a16="http://schemas.microsoft.com/office/drawing/2014/main" id="{DE62588A-3C0E-1747-E4DD-EC4DB909E784}"/>
              </a:ext>
            </a:extLst>
          </p:cNvPr>
          <p:cNvPicPr>
            <a:picLocks noChangeAspect="1"/>
          </p:cNvPicPr>
          <p:nvPr/>
        </p:nvPicPr>
        <p:blipFill>
          <a:blip r:embed="rId4"/>
          <a:stretch>
            <a:fillRect/>
          </a:stretch>
        </p:blipFill>
        <p:spPr>
          <a:xfrm>
            <a:off x="4593008" y="2386477"/>
            <a:ext cx="3434176" cy="2977735"/>
          </a:xfrm>
          <a:prstGeom prst="rect">
            <a:avLst/>
          </a:prstGeom>
        </p:spPr>
      </p:pic>
      <p:sp>
        <p:nvSpPr>
          <p:cNvPr id="13" name="Rectangle 12">
            <a:extLst>
              <a:ext uri="{FF2B5EF4-FFF2-40B4-BE49-F238E27FC236}">
                <a16:creationId xmlns:a16="http://schemas.microsoft.com/office/drawing/2014/main" id="{89CDDCBD-ADDA-C8AC-6B76-1C0070FAC828}"/>
              </a:ext>
            </a:extLst>
          </p:cNvPr>
          <p:cNvSpPr/>
          <p:nvPr/>
        </p:nvSpPr>
        <p:spPr>
          <a:xfrm rot="2435133">
            <a:off x="2147745" y="2453467"/>
            <a:ext cx="1173729" cy="261729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13">
            <a:extLst>
              <a:ext uri="{FF2B5EF4-FFF2-40B4-BE49-F238E27FC236}">
                <a16:creationId xmlns:a16="http://schemas.microsoft.com/office/drawing/2014/main" id="{D9DD4BCA-11F6-E4C2-0873-B15DEC5E75B9}"/>
              </a:ext>
            </a:extLst>
          </p:cNvPr>
          <p:cNvSpPr/>
          <p:nvPr/>
        </p:nvSpPr>
        <p:spPr>
          <a:xfrm rot="2435133">
            <a:off x="6050718" y="2504626"/>
            <a:ext cx="1294267" cy="261729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80819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803406-001E-8E83-8361-76B884A0BE9F}"/>
              </a:ext>
            </a:extLst>
          </p:cNvPr>
          <p:cNvSpPr>
            <a:spLocks noGrp="1"/>
          </p:cNvSpPr>
          <p:nvPr>
            <p:ph type="title"/>
          </p:nvPr>
        </p:nvSpPr>
        <p:spPr>
          <a:xfrm>
            <a:off x="1247114" y="760647"/>
            <a:ext cx="5948314" cy="778208"/>
          </a:xfrm>
        </p:spPr>
        <p:txBody>
          <a:bodyPr/>
          <a:lstStyle/>
          <a:p>
            <a:r>
              <a:rPr lang="en-US" dirty="0">
                <a:latin typeface="Lexend Deca Medium" pitchFamily="2" charset="77"/>
              </a:rPr>
              <a:t>ACTION 3:  Soil Type Map</a:t>
            </a:r>
          </a:p>
        </p:txBody>
      </p:sp>
      <p:sp>
        <p:nvSpPr>
          <p:cNvPr id="4" name="Content Placeholder 3">
            <a:extLst>
              <a:ext uri="{FF2B5EF4-FFF2-40B4-BE49-F238E27FC236}">
                <a16:creationId xmlns:a16="http://schemas.microsoft.com/office/drawing/2014/main" id="{66884C11-40A7-6FCF-FE10-9837C3CFD41B}"/>
              </a:ext>
            </a:extLst>
          </p:cNvPr>
          <p:cNvSpPr>
            <a:spLocks noGrp="1"/>
          </p:cNvSpPr>
          <p:nvPr>
            <p:ph idx="1"/>
          </p:nvPr>
        </p:nvSpPr>
        <p:spPr>
          <a:xfrm>
            <a:off x="1247114" y="1574800"/>
            <a:ext cx="6649772" cy="4522553"/>
          </a:xfrm>
        </p:spPr>
        <p:txBody>
          <a:bodyPr>
            <a:normAutofit/>
          </a:bodyPr>
          <a:lstStyle/>
          <a:p>
            <a:pPr marL="0" indent="0">
              <a:lnSpc>
                <a:spcPct val="100000"/>
              </a:lnSpc>
              <a:spcBef>
                <a:spcPts val="0"/>
              </a:spcBef>
              <a:buNone/>
            </a:pPr>
            <a:r>
              <a:rPr lang="en-US" sz="2000" dirty="0">
                <a:latin typeface="Lexend Deca Light" pitchFamily="2" charset="77"/>
              </a:rPr>
              <a:t>We will create a soil map of our school grounds to indicate soil type and health. </a:t>
            </a: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A map shows a space as it would look when you see it from above. </a:t>
            </a: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Maps have features:</a:t>
            </a:r>
          </a:p>
          <a:p>
            <a:pPr>
              <a:lnSpc>
                <a:spcPct val="100000"/>
              </a:lnSpc>
              <a:spcBef>
                <a:spcPts val="0"/>
              </a:spcBef>
            </a:pPr>
            <a:r>
              <a:rPr lang="en-US" sz="2000" dirty="0">
                <a:latin typeface="Lexend Deca Light" pitchFamily="2" charset="77"/>
              </a:rPr>
              <a:t>title or heading</a:t>
            </a:r>
          </a:p>
          <a:p>
            <a:pPr>
              <a:lnSpc>
                <a:spcPct val="100000"/>
              </a:lnSpc>
              <a:spcBef>
                <a:spcPts val="0"/>
              </a:spcBef>
            </a:pPr>
            <a:r>
              <a:rPr lang="en-US" sz="2000" dirty="0">
                <a:latin typeface="Lexend Deca Light" pitchFamily="2" charset="77"/>
              </a:rPr>
              <a:t>compass direction (N, S, E, W)</a:t>
            </a:r>
          </a:p>
          <a:p>
            <a:pPr>
              <a:lnSpc>
                <a:spcPct val="100000"/>
              </a:lnSpc>
              <a:spcBef>
                <a:spcPts val="0"/>
              </a:spcBef>
            </a:pPr>
            <a:r>
              <a:rPr lang="en-US" sz="2000" dirty="0">
                <a:latin typeface="Lexend Deca Light" pitchFamily="2" charset="77"/>
              </a:rPr>
              <a:t>legend (e.g., </a:t>
            </a:r>
            <a:r>
              <a:rPr lang="en-US" sz="2000" dirty="0" err="1">
                <a:latin typeface="Lexend Deca Light" pitchFamily="2" charset="77"/>
              </a:rPr>
              <a:t>colours</a:t>
            </a:r>
            <a:r>
              <a:rPr lang="en-US" sz="2000" dirty="0">
                <a:latin typeface="Lexend Deca Light" pitchFamily="2" charset="77"/>
              </a:rPr>
              <a:t> or outlines to show soil types)</a:t>
            </a:r>
          </a:p>
          <a:p>
            <a:endParaRPr lang="en-US" sz="2000" dirty="0">
              <a:latin typeface="Lexend Deca Light" pitchFamily="2" charset="77"/>
            </a:endParaRPr>
          </a:p>
          <a:p>
            <a:pPr marL="0" indent="0">
              <a:buNone/>
            </a:pPr>
            <a:r>
              <a:rPr lang="en-US" sz="2000" dirty="0">
                <a:solidFill>
                  <a:srgbClr val="FF6600"/>
                </a:solidFill>
                <a:latin typeface="Lexend Deca Light" pitchFamily="2" charset="77"/>
              </a:rPr>
              <a:t>BONUS! Indicate where you would plant your granola bar ingredients.  </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10665175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C436B8-847E-0159-DAFB-76E619D68C72}"/>
              </a:ext>
            </a:extLst>
          </p:cNvPr>
          <p:cNvSpPr>
            <a:spLocks noGrp="1"/>
          </p:cNvSpPr>
          <p:nvPr>
            <p:ph idx="1"/>
          </p:nvPr>
        </p:nvSpPr>
        <p:spPr>
          <a:xfrm>
            <a:off x="1170914" y="1296076"/>
            <a:ext cx="6802172" cy="4752801"/>
          </a:xfrm>
        </p:spPr>
        <p:txBody>
          <a:bodyPr/>
          <a:lstStyle/>
          <a:p>
            <a:pPr marL="0" indent="0">
              <a:buNone/>
            </a:pPr>
            <a:endParaRPr lang="en-US" sz="4800" dirty="0">
              <a:solidFill>
                <a:schemeClr val="accent2"/>
              </a:solidFill>
              <a:latin typeface="Lexend Deca Medium" pitchFamily="2" charset="77"/>
            </a:endParaRPr>
          </a:p>
          <a:p>
            <a:pPr marL="0" indent="0" algn="ctr">
              <a:buNone/>
            </a:pPr>
            <a:r>
              <a:rPr lang="en-US" sz="4800" dirty="0">
                <a:solidFill>
                  <a:schemeClr val="accent2"/>
                </a:solidFill>
                <a:latin typeface="Lexend Deca Medium" pitchFamily="2" charset="77"/>
              </a:rPr>
              <a:t>Can you predict what crops would like to grow in the soil at your school?</a:t>
            </a:r>
          </a:p>
          <a:p>
            <a:pPr marL="0" indent="0">
              <a:buNone/>
            </a:pPr>
            <a:endParaRPr lang="en-US" dirty="0">
              <a:latin typeface="Lexend Deca Medium" pitchFamily="2" charset="77"/>
            </a:endParaRPr>
          </a:p>
        </p:txBody>
      </p:sp>
    </p:spTree>
    <p:extLst>
      <p:ext uri="{BB962C8B-B14F-4D97-AF65-F5344CB8AC3E}">
        <p14:creationId xmlns:p14="http://schemas.microsoft.com/office/powerpoint/2010/main" val="3840146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772681-B4D3-A523-B184-560714A8122E}"/>
              </a:ext>
            </a:extLst>
          </p:cNvPr>
          <p:cNvSpPr>
            <a:spLocks noGrp="1"/>
          </p:cNvSpPr>
          <p:nvPr>
            <p:ph idx="1"/>
          </p:nvPr>
        </p:nvSpPr>
        <p:spPr>
          <a:xfrm>
            <a:off x="1132788" y="1686034"/>
            <a:ext cx="6050332" cy="4453222"/>
          </a:xfrm>
        </p:spPr>
        <p:txBody>
          <a:bodyPr>
            <a:normAutofit/>
          </a:bodyPr>
          <a:lstStyle/>
          <a:p>
            <a:pPr marL="0" indent="0">
              <a:buNone/>
            </a:pPr>
            <a:r>
              <a:rPr lang="en-US" sz="2000" dirty="0">
                <a:latin typeface="Lexend Deca Light" pitchFamily="2" charset="77"/>
              </a:rPr>
              <a:t>Next lesson, we will be looking at two soil conditions - compaction and erosion.  </a:t>
            </a:r>
          </a:p>
        </p:txBody>
      </p:sp>
      <p:sp>
        <p:nvSpPr>
          <p:cNvPr id="6" name="Title 1">
            <a:extLst>
              <a:ext uri="{FF2B5EF4-FFF2-40B4-BE49-F238E27FC236}">
                <a16:creationId xmlns:a16="http://schemas.microsoft.com/office/drawing/2014/main" id="{AF6E41B4-22F6-0320-05D3-E2E59570AB34}"/>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126B9354-EC12-BC4B-8830-13C9AB130F65}"/>
              </a:ext>
            </a:extLst>
          </p:cNvPr>
          <p:cNvPicPr>
            <a:picLocks noChangeAspect="1"/>
          </p:cNvPicPr>
          <p:nvPr/>
        </p:nvPicPr>
        <p:blipFill>
          <a:blip r:embed="rId2"/>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16209794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AB5B3C-6FD8-08EE-A43A-3D60C28C5DE6}"/>
              </a:ext>
            </a:extLst>
          </p:cNvPr>
          <p:cNvSpPr>
            <a:spLocks noGrp="1"/>
          </p:cNvSpPr>
          <p:nvPr>
            <p:ph type="title"/>
          </p:nvPr>
        </p:nvSpPr>
        <p:spPr>
          <a:xfrm>
            <a:off x="1132788" y="810184"/>
            <a:ext cx="5948314" cy="778208"/>
          </a:xfrm>
        </p:spPr>
        <p:txBody>
          <a:bodyPr>
            <a:normAutofit/>
          </a:bodyPr>
          <a:lstStyle/>
          <a:p>
            <a:r>
              <a:rPr lang="en-US" dirty="0">
                <a:latin typeface="Lexend Deca Medium" pitchFamily="2" charset="77"/>
              </a:rPr>
              <a:t>Extension – Regions of Ontario</a:t>
            </a:r>
          </a:p>
        </p:txBody>
      </p:sp>
      <p:sp>
        <p:nvSpPr>
          <p:cNvPr id="4" name="Content Placeholder 3">
            <a:extLst>
              <a:ext uri="{FF2B5EF4-FFF2-40B4-BE49-F238E27FC236}">
                <a16:creationId xmlns:a16="http://schemas.microsoft.com/office/drawing/2014/main" id="{DF5313CA-73A6-DDCC-8AAB-CBE4233444D8}"/>
              </a:ext>
            </a:extLst>
          </p:cNvPr>
          <p:cNvSpPr>
            <a:spLocks noGrp="1"/>
          </p:cNvSpPr>
          <p:nvPr>
            <p:ph idx="1"/>
          </p:nvPr>
        </p:nvSpPr>
        <p:spPr>
          <a:xfrm>
            <a:off x="1132788" y="1990834"/>
            <a:ext cx="7096812" cy="4310982"/>
          </a:xfrm>
        </p:spPr>
        <p:txBody>
          <a:bodyPr>
            <a:normAutofit/>
          </a:bodyPr>
          <a:lstStyle/>
          <a:p>
            <a:pPr marL="0" indent="0">
              <a:buNone/>
            </a:pPr>
            <a:r>
              <a:rPr lang="en-US" sz="2000" dirty="0">
                <a:latin typeface="Lexend Deca Light" pitchFamily="2" charset="77"/>
              </a:rPr>
              <a:t>There is so much to teach about soils and many cross curricular connections that can be made.</a:t>
            </a:r>
          </a:p>
          <a:p>
            <a:pPr marL="0" indent="0">
              <a:buNone/>
            </a:pPr>
            <a:endParaRPr lang="en-US" sz="2000" dirty="0">
              <a:latin typeface="Lexend Deca Light" pitchFamily="2" charset="77"/>
            </a:endParaRPr>
          </a:p>
          <a:p>
            <a:pPr marL="0" indent="0">
              <a:buNone/>
            </a:pPr>
            <a:r>
              <a:rPr lang="en-US" sz="2000" dirty="0">
                <a:latin typeface="Lexend Deca Light" pitchFamily="2" charset="77"/>
              </a:rPr>
              <a:t>Educators who participated in our pilot recommended extending the soils discussion to the regions of Ontario.  We have provided a few slides as a starting point for you.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We are excited to hear where you take this learning opportunity!   </a:t>
            </a:r>
          </a:p>
        </p:txBody>
      </p:sp>
    </p:spTree>
    <p:extLst>
      <p:ext uri="{BB962C8B-B14F-4D97-AF65-F5344CB8AC3E}">
        <p14:creationId xmlns:p14="http://schemas.microsoft.com/office/powerpoint/2010/main" val="239470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65F98-7783-BF7E-5D1F-DFC4F4B919FF}"/>
              </a:ext>
            </a:extLst>
          </p:cNvPr>
          <p:cNvSpPr>
            <a:spLocks noGrp="1"/>
          </p:cNvSpPr>
          <p:nvPr>
            <p:ph type="title"/>
          </p:nvPr>
        </p:nvSpPr>
        <p:spPr>
          <a:xfrm>
            <a:off x="1150509" y="777712"/>
            <a:ext cx="5938887" cy="778208"/>
          </a:xfrm>
        </p:spPr>
        <p:txBody>
          <a:bodyPr/>
          <a:lstStyle/>
          <a:p>
            <a:r>
              <a:rPr lang="en-US" dirty="0">
                <a:latin typeface="Lexend Deca Medium" pitchFamily="2" charset="77"/>
              </a:rPr>
              <a:t>Expectations</a:t>
            </a:r>
          </a:p>
        </p:txBody>
      </p:sp>
      <p:sp>
        <p:nvSpPr>
          <p:cNvPr id="5" name="Content Placeholder 4">
            <a:extLst>
              <a:ext uri="{FF2B5EF4-FFF2-40B4-BE49-F238E27FC236}">
                <a16:creationId xmlns:a16="http://schemas.microsoft.com/office/drawing/2014/main" id="{1E1C4813-1946-D5C9-65D9-B01848170156}"/>
              </a:ext>
            </a:extLst>
          </p:cNvPr>
          <p:cNvSpPr>
            <a:spLocks noGrp="1"/>
          </p:cNvSpPr>
          <p:nvPr>
            <p:ph idx="1"/>
          </p:nvPr>
        </p:nvSpPr>
        <p:spPr>
          <a:xfrm>
            <a:off x="980388" y="1913859"/>
            <a:ext cx="7419333" cy="4166429"/>
          </a:xfrm>
        </p:spPr>
        <p:txBody>
          <a:bodyPr>
            <a:normAutofit lnSpcReduction="10000"/>
          </a:bodyPr>
          <a:lstStyle/>
          <a:p>
            <a:pPr marL="0" indent="0">
              <a:lnSpc>
                <a:spcPct val="100000"/>
              </a:lnSpc>
              <a:spcBef>
                <a:spcPts val="0"/>
              </a:spcBef>
              <a:buNone/>
            </a:pPr>
            <a:r>
              <a:rPr lang="en-CA" sz="1800" b="1" dirty="0">
                <a:effectLst/>
                <a:latin typeface="Lexend Deca Light" pitchFamily="2" charset="77"/>
                <a:ea typeface="Calibri" panose="020F0502020204030204" pitchFamily="34" charset="0"/>
                <a:cs typeface="Times New Roman" panose="02020603050405020304" pitchFamily="18" charset="0"/>
              </a:rPr>
              <a:t>STEM Skills</a:t>
            </a:r>
          </a:p>
          <a:p>
            <a:pPr>
              <a:lnSpc>
                <a:spcPct val="110000"/>
              </a:lnSpc>
              <a:spcBef>
                <a:spcPts val="0"/>
              </a:spcBef>
            </a:pPr>
            <a:r>
              <a:rPr lang="en-CA" sz="1800" dirty="0">
                <a:effectLst/>
                <a:latin typeface="Lexend Deca Light" pitchFamily="2" charset="77"/>
                <a:ea typeface="Calibri" panose="020F0502020204030204" pitchFamily="34" charset="0"/>
                <a:cs typeface="Times New Roman" panose="02020603050405020304" pitchFamily="18" charset="0"/>
              </a:rPr>
              <a:t>A1.1 Use a scientific research process and associated skills to conduct investigations</a:t>
            </a:r>
          </a:p>
          <a:p>
            <a:pPr>
              <a:lnSpc>
                <a:spcPct val="110000"/>
              </a:lnSpc>
              <a:spcBef>
                <a:spcPts val="0"/>
              </a:spcBef>
            </a:pPr>
            <a:r>
              <a:rPr lang="en-CA" sz="1800" dirty="0">
                <a:latin typeface="Lexend Deca Light" pitchFamily="2" charset="77"/>
                <a:ea typeface="Calibri" panose="020F0502020204030204" pitchFamily="34" charset="0"/>
                <a:cs typeface="Times New Roman" panose="02020603050405020304" pitchFamily="18" charset="0"/>
              </a:rPr>
              <a:t>A1.5 Communicate their findings, using science and technology vocabulary and formats that are appropriate for specific audiences and purposes</a:t>
            </a:r>
            <a:endParaRPr lang="en-CA" sz="18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10000"/>
              </a:lnSpc>
              <a:spcBef>
                <a:spcPts val="0"/>
              </a:spcBef>
              <a:buFont typeface="Symbol" panose="05050102010706020507" pitchFamily="18" charset="2"/>
              <a:buChar char=""/>
            </a:pPr>
            <a:endParaRPr lang="en-CA" sz="1800" dirty="0">
              <a:effectLst/>
              <a:latin typeface="Lexend Deca Light" pitchFamily="2" charset="77"/>
              <a:ea typeface="Calibri" panose="020F0502020204030204" pitchFamily="34" charset="0"/>
              <a:cs typeface="Calibri" panose="020F0502020204030204" pitchFamily="34" charset="0"/>
            </a:endParaRPr>
          </a:p>
          <a:p>
            <a:pPr marL="0" lvl="0" indent="0">
              <a:lnSpc>
                <a:spcPct val="110000"/>
              </a:lnSpc>
              <a:spcBef>
                <a:spcPts val="0"/>
              </a:spcBef>
              <a:buNone/>
            </a:pPr>
            <a:r>
              <a:rPr lang="en-CA" sz="1800" b="1" dirty="0">
                <a:latin typeface="Lexend Deca Light" pitchFamily="2" charset="77"/>
                <a:ea typeface="Calibri" panose="020F0502020204030204" pitchFamily="34" charset="0"/>
                <a:cs typeface="Calibri" panose="020F0502020204030204" pitchFamily="34" charset="0"/>
              </a:rPr>
              <a:t>Soils in the Environment</a:t>
            </a:r>
          </a:p>
          <a:p>
            <a:pPr>
              <a:lnSpc>
                <a:spcPct val="110000"/>
              </a:lnSpc>
              <a:spcBef>
                <a:spcPts val="0"/>
              </a:spcBef>
            </a:pPr>
            <a:r>
              <a:rPr lang="en-CA" sz="1800" dirty="0">
                <a:effectLst/>
                <a:latin typeface="Lexend Deca Light" pitchFamily="2" charset="77"/>
                <a:ea typeface="Calibri" panose="020F0502020204030204" pitchFamily="34" charset="0"/>
                <a:cs typeface="Calibri" panose="020F0502020204030204" pitchFamily="34" charset="0"/>
              </a:rPr>
              <a:t>E1.1 Assess the importance of soils for society and the environment</a:t>
            </a:r>
          </a:p>
          <a:p>
            <a:pPr>
              <a:lnSpc>
                <a:spcPct val="110000"/>
              </a:lnSpc>
              <a:spcBef>
                <a:spcPts val="0"/>
              </a:spcBef>
            </a:pPr>
            <a:r>
              <a:rPr lang="en-CA" sz="1800" dirty="0">
                <a:latin typeface="Lexend Deca Light" pitchFamily="2" charset="77"/>
                <a:ea typeface="Calibri" panose="020F0502020204030204" pitchFamily="34" charset="0"/>
                <a:cs typeface="Calibri" panose="020F0502020204030204" pitchFamily="34" charset="0"/>
              </a:rPr>
              <a:t>E2.1 Identify the living and non-living components of soil, and describe the characteristics of healthy soil</a:t>
            </a:r>
          </a:p>
          <a:p>
            <a:pPr>
              <a:lnSpc>
                <a:spcPct val="110000"/>
              </a:lnSpc>
              <a:spcBef>
                <a:spcPts val="0"/>
              </a:spcBef>
            </a:pPr>
            <a:r>
              <a:rPr lang="en-CA" sz="1800" dirty="0">
                <a:effectLst/>
                <a:latin typeface="Lexend Deca Light" pitchFamily="2" charset="77"/>
                <a:ea typeface="Calibri" panose="020F0502020204030204" pitchFamily="34" charset="0"/>
                <a:cs typeface="Calibri" panose="020F0502020204030204" pitchFamily="34" charset="0"/>
              </a:rPr>
              <a:t>E2.3 Examine different types of soils found in Ontario, and describe how different soils are suited to growing different types of food, including crops</a:t>
            </a:r>
          </a:p>
          <a:p>
            <a:pPr>
              <a:lnSpc>
                <a:spcPct val="110000"/>
              </a:lnSpc>
              <a:spcBef>
                <a:spcPts val="0"/>
              </a:spcBef>
            </a:pPr>
            <a:r>
              <a:rPr lang="en-CA" sz="1800" dirty="0">
                <a:effectLst/>
                <a:latin typeface="Lexend Deca Light" pitchFamily="2" charset="77"/>
                <a:ea typeface="Calibri" panose="020F0502020204030204" pitchFamily="34" charset="0"/>
                <a:cs typeface="Calibri" panose="020F0502020204030204" pitchFamily="34" charset="0"/>
              </a:rPr>
              <a:t>E2.6 Describe the process of composting, and explain some benefits of composting</a:t>
            </a:r>
          </a:p>
        </p:txBody>
      </p:sp>
    </p:spTree>
    <p:extLst>
      <p:ext uri="{BB962C8B-B14F-4D97-AF65-F5344CB8AC3E}">
        <p14:creationId xmlns:p14="http://schemas.microsoft.com/office/powerpoint/2010/main" val="3588711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CD8BF-0029-16AE-B968-C9CBD48EC49D}"/>
              </a:ext>
            </a:extLst>
          </p:cNvPr>
          <p:cNvSpPr>
            <a:spLocks noGrp="1"/>
          </p:cNvSpPr>
          <p:nvPr>
            <p:ph type="title"/>
          </p:nvPr>
        </p:nvSpPr>
        <p:spPr>
          <a:xfrm>
            <a:off x="1099644" y="728849"/>
            <a:ext cx="5938887" cy="778208"/>
          </a:xfrm>
        </p:spPr>
        <p:txBody>
          <a:bodyPr/>
          <a:lstStyle/>
          <a:p>
            <a:r>
              <a:rPr lang="en-US" dirty="0">
                <a:latin typeface="Lexend Deca Medium" pitchFamily="2" charset="77"/>
              </a:rPr>
              <a:t>Regions of Ontario</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D654DD62-8100-2F32-32D6-DCF47BC5E9CE}"/>
              </a:ext>
            </a:extLst>
          </p:cNvPr>
          <p:cNvSpPr>
            <a:spLocks noGrp="1"/>
          </p:cNvSpPr>
          <p:nvPr>
            <p:ph idx="1"/>
          </p:nvPr>
        </p:nvSpPr>
        <p:spPr>
          <a:xfrm>
            <a:off x="1099644" y="1507057"/>
            <a:ext cx="7418895" cy="4736554"/>
          </a:xfrm>
        </p:spPr>
        <p:txBody>
          <a:bodyPr>
            <a:normAutofit/>
          </a:bodyPr>
          <a:lstStyle/>
          <a:p>
            <a:pPr marL="0" indent="0">
              <a:buNone/>
            </a:pPr>
            <a:r>
              <a:rPr lang="en-US" sz="2000" dirty="0">
                <a:latin typeface="Lexend Deca Light" pitchFamily="2" charset="77"/>
              </a:rPr>
              <a:t>What areas are suitable for farming?</a:t>
            </a:r>
          </a:p>
          <a:p>
            <a:pPr marL="0" indent="0">
              <a:buNone/>
            </a:pPr>
            <a:r>
              <a:rPr lang="en-US" sz="2000" dirty="0">
                <a:latin typeface="Lexend Deca Light" pitchFamily="2" charset="77"/>
              </a:rPr>
              <a:t>What else are they known for?</a:t>
            </a:r>
          </a:p>
          <a:p>
            <a:endParaRPr lang="en-CA" sz="2000" dirty="0">
              <a:latin typeface="Lexend Deca Light" pitchFamily="2" charset="77"/>
            </a:endParaRPr>
          </a:p>
        </p:txBody>
      </p:sp>
      <p:pic>
        <p:nvPicPr>
          <p:cNvPr id="4" name="Picture 3">
            <a:extLst>
              <a:ext uri="{FF2B5EF4-FFF2-40B4-BE49-F238E27FC236}">
                <a16:creationId xmlns:a16="http://schemas.microsoft.com/office/drawing/2014/main" id="{1F434D14-36B9-68DF-4D92-4BD16FE75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5468" y="2483900"/>
            <a:ext cx="4933063" cy="3256147"/>
          </a:xfrm>
          <a:prstGeom prst="rect">
            <a:avLst/>
          </a:prstGeom>
        </p:spPr>
      </p:pic>
    </p:spTree>
    <p:extLst>
      <p:ext uri="{BB962C8B-B14F-4D97-AF65-F5344CB8AC3E}">
        <p14:creationId xmlns:p14="http://schemas.microsoft.com/office/powerpoint/2010/main" val="21513313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DAA30-D8A8-FF98-B32B-7A03E705A358}"/>
              </a:ext>
            </a:extLst>
          </p:cNvPr>
          <p:cNvSpPr>
            <a:spLocks noGrp="1"/>
          </p:cNvSpPr>
          <p:nvPr>
            <p:ph type="title"/>
          </p:nvPr>
        </p:nvSpPr>
        <p:spPr>
          <a:xfrm>
            <a:off x="1112468" y="777712"/>
            <a:ext cx="5938887" cy="778208"/>
          </a:xfrm>
        </p:spPr>
        <p:txBody>
          <a:bodyPr/>
          <a:lstStyle/>
          <a:p>
            <a:r>
              <a:rPr lang="en-US" dirty="0">
                <a:latin typeface="Lexend Deca Medium" pitchFamily="2" charset="77"/>
              </a:rPr>
              <a:t>Canadian Shield</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A6C6650B-B8FE-DA3B-2374-8DD78FDCF1BD}"/>
              </a:ext>
            </a:extLst>
          </p:cNvPr>
          <p:cNvSpPr>
            <a:spLocks noGrp="1"/>
          </p:cNvSpPr>
          <p:nvPr>
            <p:ph idx="1"/>
          </p:nvPr>
        </p:nvSpPr>
        <p:spPr>
          <a:xfrm>
            <a:off x="980388" y="1737359"/>
            <a:ext cx="7198411" cy="4342929"/>
          </a:xfrm>
        </p:spPr>
        <p:txBody>
          <a:bodyPr>
            <a:normAutofit/>
          </a:bodyPr>
          <a:lstStyle/>
          <a:p>
            <a:r>
              <a:rPr lang="en-US" sz="2000" dirty="0">
                <a:latin typeface="Lexend Deca Light" pitchFamily="2" charset="77"/>
              </a:rPr>
              <a:t>Lots of rocks! They are at least 1 BILLION years old!</a:t>
            </a:r>
            <a:endParaRPr lang="en-CA" sz="2000" dirty="0">
              <a:latin typeface="Lexend Deca Light" pitchFamily="2" charset="77"/>
            </a:endParaRPr>
          </a:p>
          <a:p>
            <a:r>
              <a:rPr lang="en-CA" sz="2000" dirty="0">
                <a:latin typeface="Lexend Deca Light" pitchFamily="2" charset="77"/>
              </a:rPr>
              <a:t>Farming can be hard within the Shield due to soil quality and limited nutrients. </a:t>
            </a:r>
          </a:p>
          <a:p>
            <a:r>
              <a:rPr lang="en-CA" sz="2000" dirty="0">
                <a:latin typeface="Lexend Deca Light" pitchFamily="2" charset="77"/>
              </a:rPr>
              <a:t>Areas like the Ottawa Valley region and Temiskaming Shores are great farming Ontario areas within the Canadian Shield </a:t>
            </a:r>
            <a:endParaRPr lang="en-US" sz="2000" dirty="0">
              <a:latin typeface="Lexend Deca Light" pitchFamily="2" charset="77"/>
            </a:endParaRPr>
          </a:p>
        </p:txBody>
      </p:sp>
      <p:pic>
        <p:nvPicPr>
          <p:cNvPr id="5" name="Picture 4">
            <a:extLst>
              <a:ext uri="{FF2B5EF4-FFF2-40B4-BE49-F238E27FC236}">
                <a16:creationId xmlns:a16="http://schemas.microsoft.com/office/drawing/2014/main" id="{2B239D4C-3C1B-BA12-D5A2-1F1748DE37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0700" y="3506757"/>
            <a:ext cx="3898900" cy="2573531"/>
          </a:xfrm>
          <a:prstGeom prst="rect">
            <a:avLst/>
          </a:prstGeom>
        </p:spPr>
      </p:pic>
    </p:spTree>
    <p:extLst>
      <p:ext uri="{BB962C8B-B14F-4D97-AF65-F5344CB8AC3E}">
        <p14:creationId xmlns:p14="http://schemas.microsoft.com/office/powerpoint/2010/main" val="542054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5ACEC-ED79-B95C-22F4-AC824F3DBC41}"/>
              </a:ext>
            </a:extLst>
          </p:cNvPr>
          <p:cNvSpPr>
            <a:spLocks noGrp="1"/>
          </p:cNvSpPr>
          <p:nvPr>
            <p:ph type="title"/>
          </p:nvPr>
        </p:nvSpPr>
        <p:spPr>
          <a:xfrm>
            <a:off x="1122628" y="745791"/>
            <a:ext cx="5938887" cy="778208"/>
          </a:xfrm>
        </p:spPr>
        <p:txBody>
          <a:bodyPr/>
          <a:lstStyle/>
          <a:p>
            <a:r>
              <a:rPr lang="en-US" dirty="0">
                <a:latin typeface="Lexend Deca Medium" pitchFamily="2" charset="77"/>
              </a:rPr>
              <a:t>Hudson Bay Lowlands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90FFAD8A-F1EA-A1C8-2D1D-C7AC84C3CDCF}"/>
              </a:ext>
            </a:extLst>
          </p:cNvPr>
          <p:cNvSpPr>
            <a:spLocks noGrp="1"/>
          </p:cNvSpPr>
          <p:nvPr>
            <p:ph idx="1"/>
          </p:nvPr>
        </p:nvSpPr>
        <p:spPr>
          <a:xfrm>
            <a:off x="1122628" y="1566079"/>
            <a:ext cx="7418895" cy="4556289"/>
          </a:xfrm>
        </p:spPr>
        <p:txBody>
          <a:bodyPr>
            <a:normAutofit/>
          </a:bodyPr>
          <a:lstStyle/>
          <a:p>
            <a:r>
              <a:rPr lang="en-US" sz="2000" dirty="0">
                <a:latin typeface="Lexend Deca Light" pitchFamily="2" charset="77"/>
              </a:rPr>
              <a:t>This is a wetland area of Canada</a:t>
            </a:r>
          </a:p>
          <a:p>
            <a:r>
              <a:rPr lang="en-US" sz="2000" dirty="0">
                <a:latin typeface="Lexend Deca Light" pitchFamily="2" charset="77"/>
              </a:rPr>
              <a:t>There is a lot of peat and muskeg, but not agriculture</a:t>
            </a:r>
          </a:p>
          <a:p>
            <a:endParaRPr lang="en-CA" sz="2000" dirty="0">
              <a:latin typeface="Lexend Deca Light" pitchFamily="2" charset="77"/>
            </a:endParaRPr>
          </a:p>
        </p:txBody>
      </p:sp>
      <p:pic>
        <p:nvPicPr>
          <p:cNvPr id="4" name="Picture 3">
            <a:extLst>
              <a:ext uri="{FF2B5EF4-FFF2-40B4-BE49-F238E27FC236}">
                <a16:creationId xmlns:a16="http://schemas.microsoft.com/office/drawing/2014/main" id="{5F86EDD9-9598-C891-E0B3-291205999D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553" y="2586148"/>
            <a:ext cx="4933063" cy="3256147"/>
          </a:xfrm>
          <a:prstGeom prst="rect">
            <a:avLst/>
          </a:prstGeom>
        </p:spPr>
      </p:pic>
    </p:spTree>
    <p:extLst>
      <p:ext uri="{BB962C8B-B14F-4D97-AF65-F5344CB8AC3E}">
        <p14:creationId xmlns:p14="http://schemas.microsoft.com/office/powerpoint/2010/main" val="4252540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E22FA-F44B-424E-5252-4E3F6CFED4F8}"/>
              </a:ext>
            </a:extLst>
          </p:cNvPr>
          <p:cNvSpPr>
            <a:spLocks noGrp="1"/>
          </p:cNvSpPr>
          <p:nvPr>
            <p:ph type="title"/>
          </p:nvPr>
        </p:nvSpPr>
        <p:spPr>
          <a:xfrm>
            <a:off x="1122628" y="777712"/>
            <a:ext cx="5938887" cy="778208"/>
          </a:xfrm>
        </p:spPr>
        <p:txBody>
          <a:bodyPr/>
          <a:lstStyle/>
          <a:p>
            <a:r>
              <a:rPr lang="en-US" dirty="0">
                <a:latin typeface="Lexend Deca Medium" pitchFamily="2" charset="77"/>
              </a:rPr>
              <a:t>St. Lawrence Lowlands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407FE6BC-0370-0FF7-2C3D-45BAA05DE065}"/>
              </a:ext>
            </a:extLst>
          </p:cNvPr>
          <p:cNvSpPr>
            <a:spLocks noGrp="1"/>
          </p:cNvSpPr>
          <p:nvPr>
            <p:ph idx="1"/>
          </p:nvPr>
        </p:nvSpPr>
        <p:spPr>
          <a:xfrm>
            <a:off x="980388" y="1666239"/>
            <a:ext cx="7418895" cy="4414049"/>
          </a:xfrm>
        </p:spPr>
        <p:txBody>
          <a:bodyPr>
            <a:normAutofit/>
          </a:bodyPr>
          <a:lstStyle/>
          <a:p>
            <a:r>
              <a:rPr lang="en-US" sz="2000" dirty="0">
                <a:latin typeface="Lexend Deca Light" pitchFamily="2" charset="77"/>
              </a:rPr>
              <a:t>The smallest of Canada’s seven physiographic regions </a:t>
            </a:r>
          </a:p>
          <a:p>
            <a:r>
              <a:rPr lang="en-US" sz="2000" dirty="0">
                <a:latin typeface="Lexend Deca Light" pitchFamily="2" charset="77"/>
              </a:rPr>
              <a:t>Much of it has good soil for agriculture</a:t>
            </a:r>
          </a:p>
          <a:p>
            <a:r>
              <a:rPr lang="en-US" sz="2000" dirty="0">
                <a:latin typeface="Lexend Deca Light" pitchFamily="2" charset="77"/>
              </a:rPr>
              <a:t>It is an important region for feeding people in Canada and other countries</a:t>
            </a:r>
          </a:p>
          <a:p>
            <a:pPr marL="0" indent="0">
              <a:buNone/>
            </a:pPr>
            <a:endParaRPr lang="en-CA" sz="2000" dirty="0">
              <a:latin typeface="Lexend Deca Light" pitchFamily="2" charset="77"/>
            </a:endParaRPr>
          </a:p>
          <a:p>
            <a:pPr marL="0" indent="0">
              <a:buNone/>
            </a:pPr>
            <a:endParaRPr lang="en-CA" sz="2000" dirty="0">
              <a:latin typeface="Lexend Deca Light" pitchFamily="2" charset="77"/>
            </a:endParaRPr>
          </a:p>
        </p:txBody>
      </p:sp>
      <p:pic>
        <p:nvPicPr>
          <p:cNvPr id="4" name="Picture 3">
            <a:extLst>
              <a:ext uri="{FF2B5EF4-FFF2-40B4-BE49-F238E27FC236}">
                <a16:creationId xmlns:a16="http://schemas.microsoft.com/office/drawing/2014/main" id="{BD038A01-4A43-B871-9459-AF61E8AFA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047" y="3266441"/>
            <a:ext cx="4073274" cy="2688630"/>
          </a:xfrm>
          <a:prstGeom prst="rect">
            <a:avLst/>
          </a:prstGeom>
        </p:spPr>
      </p:pic>
    </p:spTree>
    <p:extLst>
      <p:ext uri="{BB962C8B-B14F-4D97-AF65-F5344CB8AC3E}">
        <p14:creationId xmlns:p14="http://schemas.microsoft.com/office/powerpoint/2010/main" val="23170629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DDCFC-62B2-7FDA-08ED-CEF4BA1DA3A7}"/>
              </a:ext>
            </a:extLst>
          </p:cNvPr>
          <p:cNvSpPr>
            <a:spLocks noGrp="1"/>
          </p:cNvSpPr>
          <p:nvPr>
            <p:ph type="title"/>
          </p:nvPr>
        </p:nvSpPr>
        <p:spPr>
          <a:xfrm>
            <a:off x="1062773" y="753681"/>
            <a:ext cx="5938887" cy="778208"/>
          </a:xfrm>
        </p:spPr>
        <p:txBody>
          <a:bodyPr/>
          <a:lstStyle/>
          <a:p>
            <a:r>
              <a:rPr lang="en-US" dirty="0">
                <a:latin typeface="Lexend Deca Medium" pitchFamily="2" charset="77"/>
              </a:rPr>
              <a:t>Watch This!</a:t>
            </a:r>
          </a:p>
        </p:txBody>
      </p:sp>
      <p:sp>
        <p:nvSpPr>
          <p:cNvPr id="3" name="Content Placeholder 2">
            <a:extLst>
              <a:ext uri="{FF2B5EF4-FFF2-40B4-BE49-F238E27FC236}">
                <a16:creationId xmlns:a16="http://schemas.microsoft.com/office/drawing/2014/main" id="{45F55309-CAA6-81BE-2F6C-2DC812028302}"/>
              </a:ext>
            </a:extLst>
          </p:cNvPr>
          <p:cNvSpPr>
            <a:spLocks noGrp="1"/>
          </p:cNvSpPr>
          <p:nvPr>
            <p:ph idx="1"/>
          </p:nvPr>
        </p:nvSpPr>
        <p:spPr>
          <a:xfrm>
            <a:off x="1062773" y="1645193"/>
            <a:ext cx="6852972" cy="1376446"/>
          </a:xfrm>
        </p:spPr>
        <p:txBody>
          <a:bodyPr>
            <a:normAutofit/>
          </a:bodyPr>
          <a:lstStyle/>
          <a:p>
            <a:pPr marL="0" indent="0">
              <a:buNone/>
            </a:pPr>
            <a:r>
              <a:rPr lang="en-US" sz="2000" dirty="0">
                <a:latin typeface="Lexend Deca Light" pitchFamily="2" charset="77"/>
              </a:rPr>
              <a:t>These videos that will help you to ”tour” the regions.  </a:t>
            </a:r>
            <a:br>
              <a:rPr lang="en-US" sz="2000" dirty="0">
                <a:latin typeface="Lexend Deca Light" pitchFamily="2" charset="77"/>
              </a:rPr>
            </a:br>
            <a:r>
              <a:rPr lang="en-US" sz="2000" dirty="0">
                <a:solidFill>
                  <a:srgbClr val="FF6600"/>
                </a:solidFill>
                <a:latin typeface="Lexend Deca Light" pitchFamily="2" charset="77"/>
              </a:rPr>
              <a:t>Which region is most likely growing the grains you’ll use in your granola bars?</a:t>
            </a:r>
            <a:endParaRPr lang="en-US" sz="2000" dirty="0">
              <a:latin typeface="Lexend Deca Light" pitchFamily="2" charset="77"/>
            </a:endParaRPr>
          </a:p>
        </p:txBody>
      </p:sp>
      <p:pic>
        <p:nvPicPr>
          <p:cNvPr id="4" name="Picture 3">
            <a:extLst>
              <a:ext uri="{FF2B5EF4-FFF2-40B4-BE49-F238E27FC236}">
                <a16:creationId xmlns:a16="http://schemas.microsoft.com/office/drawing/2014/main" id="{7490521C-DA36-5EF3-4FC5-74A0A2993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387" y="2946789"/>
            <a:ext cx="2576887" cy="1429198"/>
          </a:xfrm>
          <a:prstGeom prst="rect">
            <a:avLst/>
          </a:prstGeom>
        </p:spPr>
      </p:pic>
      <p:sp>
        <p:nvSpPr>
          <p:cNvPr id="5" name="TextBox 4">
            <a:extLst>
              <a:ext uri="{FF2B5EF4-FFF2-40B4-BE49-F238E27FC236}">
                <a16:creationId xmlns:a16="http://schemas.microsoft.com/office/drawing/2014/main" id="{C136755D-EBFF-3C9C-611F-2DEE0F043C58}"/>
              </a:ext>
            </a:extLst>
          </p:cNvPr>
          <p:cNvSpPr txBox="1"/>
          <p:nvPr/>
        </p:nvSpPr>
        <p:spPr>
          <a:xfrm>
            <a:off x="980388" y="4431784"/>
            <a:ext cx="2311146" cy="369332"/>
          </a:xfrm>
          <a:prstGeom prst="rect">
            <a:avLst/>
          </a:prstGeom>
          <a:noFill/>
        </p:spPr>
        <p:txBody>
          <a:bodyPr wrap="none" rtlCol="0">
            <a:spAutoFit/>
          </a:bodyPr>
          <a:lstStyle/>
          <a:p>
            <a:r>
              <a:rPr lang="en-US" dirty="0"/>
              <a:t>St. Lawrence </a:t>
            </a:r>
            <a:r>
              <a:rPr lang="en-US" dirty="0">
                <a:hlinkClick r:id="rId4"/>
              </a:rPr>
              <a:t>Lowlands</a:t>
            </a:r>
            <a:endParaRPr lang="en-US" dirty="0"/>
          </a:p>
        </p:txBody>
      </p:sp>
      <p:pic>
        <p:nvPicPr>
          <p:cNvPr id="7" name="Picture 6">
            <a:extLst>
              <a:ext uri="{FF2B5EF4-FFF2-40B4-BE49-F238E27FC236}">
                <a16:creationId xmlns:a16="http://schemas.microsoft.com/office/drawing/2014/main" id="{9DAF8FB2-24B2-DE48-B5F7-2E1465590E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9259" y="3050168"/>
            <a:ext cx="2154740" cy="1277005"/>
          </a:xfrm>
          <a:prstGeom prst="rect">
            <a:avLst/>
          </a:prstGeom>
        </p:spPr>
      </p:pic>
      <p:sp>
        <p:nvSpPr>
          <p:cNvPr id="8" name="TextBox 7">
            <a:extLst>
              <a:ext uri="{FF2B5EF4-FFF2-40B4-BE49-F238E27FC236}">
                <a16:creationId xmlns:a16="http://schemas.microsoft.com/office/drawing/2014/main" id="{9022AE71-5225-88ED-B66B-B4479714B678}"/>
              </a:ext>
            </a:extLst>
          </p:cNvPr>
          <p:cNvSpPr txBox="1"/>
          <p:nvPr/>
        </p:nvSpPr>
        <p:spPr>
          <a:xfrm>
            <a:off x="6078339" y="3049537"/>
            <a:ext cx="1681871" cy="369332"/>
          </a:xfrm>
          <a:prstGeom prst="rect">
            <a:avLst/>
          </a:prstGeom>
          <a:noFill/>
        </p:spPr>
        <p:txBody>
          <a:bodyPr wrap="none" rtlCol="0">
            <a:spAutoFit/>
          </a:bodyPr>
          <a:lstStyle/>
          <a:p>
            <a:r>
              <a:rPr lang="en-US" dirty="0"/>
              <a:t>Canadian </a:t>
            </a:r>
            <a:r>
              <a:rPr lang="en-US" dirty="0">
                <a:hlinkClick r:id="rId6"/>
              </a:rPr>
              <a:t>Shield</a:t>
            </a:r>
            <a:endParaRPr lang="en-US" dirty="0"/>
          </a:p>
        </p:txBody>
      </p:sp>
      <p:pic>
        <p:nvPicPr>
          <p:cNvPr id="10" name="Picture 9">
            <a:extLst>
              <a:ext uri="{FF2B5EF4-FFF2-40B4-BE49-F238E27FC236}">
                <a16:creationId xmlns:a16="http://schemas.microsoft.com/office/drawing/2014/main" id="{F7671FC2-F805-A8DE-34DF-284084DDA9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6561" y="4602596"/>
            <a:ext cx="2266548" cy="1272042"/>
          </a:xfrm>
          <a:prstGeom prst="rect">
            <a:avLst/>
          </a:prstGeom>
        </p:spPr>
      </p:pic>
      <p:sp>
        <p:nvSpPr>
          <p:cNvPr id="11" name="TextBox 10">
            <a:extLst>
              <a:ext uri="{FF2B5EF4-FFF2-40B4-BE49-F238E27FC236}">
                <a16:creationId xmlns:a16="http://schemas.microsoft.com/office/drawing/2014/main" id="{70094AE0-2475-5F2B-6843-4BEAF1473F1B}"/>
              </a:ext>
            </a:extLst>
          </p:cNvPr>
          <p:cNvSpPr txBox="1"/>
          <p:nvPr/>
        </p:nvSpPr>
        <p:spPr>
          <a:xfrm>
            <a:off x="3594999" y="5847308"/>
            <a:ext cx="2228110" cy="369332"/>
          </a:xfrm>
          <a:prstGeom prst="rect">
            <a:avLst/>
          </a:prstGeom>
          <a:noFill/>
        </p:spPr>
        <p:txBody>
          <a:bodyPr wrap="none" rtlCol="0">
            <a:spAutoFit/>
          </a:bodyPr>
          <a:lstStyle/>
          <a:p>
            <a:r>
              <a:rPr lang="en-US" dirty="0"/>
              <a:t>Hudson Bay </a:t>
            </a:r>
            <a:r>
              <a:rPr lang="en-US" dirty="0">
                <a:hlinkClick r:id="rId8"/>
              </a:rPr>
              <a:t>Lowlands</a:t>
            </a:r>
            <a:endParaRPr lang="en-US" dirty="0"/>
          </a:p>
        </p:txBody>
      </p:sp>
    </p:spTree>
    <p:extLst>
      <p:ext uri="{BB962C8B-B14F-4D97-AF65-F5344CB8AC3E}">
        <p14:creationId xmlns:p14="http://schemas.microsoft.com/office/powerpoint/2010/main" val="8874227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F637E42-FEF6-D067-4F88-017CB2A744BC}"/>
              </a:ext>
            </a:extLst>
          </p:cNvPr>
          <p:cNvSpPr txBox="1">
            <a:spLocks/>
          </p:cNvSpPr>
          <p:nvPr/>
        </p:nvSpPr>
        <p:spPr>
          <a:xfrm>
            <a:off x="1453700" y="1181175"/>
            <a:ext cx="6236599" cy="4736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sz="4000" dirty="0">
              <a:solidFill>
                <a:schemeClr val="accent2"/>
              </a:solidFill>
              <a:latin typeface="Lexend Deca Medium" pitchFamily="2" charset="77"/>
            </a:endParaRPr>
          </a:p>
          <a:p>
            <a:pPr marL="0" indent="0" algn="ctr">
              <a:buFont typeface="Arial" panose="020B0604020202020204" pitchFamily="34" charset="0"/>
              <a:buNone/>
            </a:pPr>
            <a:endParaRPr lang="en-US" sz="1800" dirty="0">
              <a:solidFill>
                <a:schemeClr val="accent2"/>
              </a:solidFill>
              <a:latin typeface="Lexend Deca Medium" pitchFamily="2" charset="77"/>
            </a:endParaRPr>
          </a:p>
          <a:p>
            <a:pPr marL="0" indent="0" algn="ctr">
              <a:buFont typeface="Arial" panose="020B0604020202020204" pitchFamily="34" charset="0"/>
              <a:buNone/>
            </a:pPr>
            <a:r>
              <a:rPr lang="en-US" sz="4000" dirty="0">
                <a:solidFill>
                  <a:schemeClr val="accent2"/>
                </a:solidFill>
                <a:latin typeface="Lexend Deca Medium" pitchFamily="2" charset="77"/>
              </a:rPr>
              <a:t>In which region(s) are you most likely to find farms growing crops for your granola bars?  Why?</a:t>
            </a:r>
          </a:p>
        </p:txBody>
      </p:sp>
    </p:spTree>
    <p:extLst>
      <p:ext uri="{BB962C8B-B14F-4D97-AF65-F5344CB8AC3E}">
        <p14:creationId xmlns:p14="http://schemas.microsoft.com/office/powerpoint/2010/main" val="3843235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BB6D3-947B-E803-7FE7-945D2253F321}"/>
              </a:ext>
            </a:extLst>
          </p:cNvPr>
          <p:cNvSpPr>
            <a:spLocks noGrp="1"/>
          </p:cNvSpPr>
          <p:nvPr>
            <p:ph type="title"/>
          </p:nvPr>
        </p:nvSpPr>
        <p:spPr>
          <a:xfrm>
            <a:off x="1118611" y="777711"/>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9A856F82-0F93-544E-E526-CAFA8FB36D40}"/>
              </a:ext>
            </a:extLst>
          </p:cNvPr>
          <p:cNvSpPr>
            <a:spLocks noGrp="1"/>
          </p:cNvSpPr>
          <p:nvPr>
            <p:ph idx="1"/>
          </p:nvPr>
        </p:nvSpPr>
        <p:spPr>
          <a:xfrm>
            <a:off x="980389" y="1807535"/>
            <a:ext cx="7142886" cy="4272754"/>
          </a:xfrm>
        </p:spPr>
        <p:txBody>
          <a:bodyPr>
            <a:normAutofit/>
          </a:bodyPr>
          <a:lstStyle/>
          <a:p>
            <a:pPr marL="0" indent="0">
              <a:lnSpc>
                <a:spcPct val="100000"/>
              </a:lnSpc>
              <a:spcBef>
                <a:spcPts val="0"/>
              </a:spcBef>
              <a:buNone/>
            </a:pPr>
            <a:r>
              <a:rPr lang="en-CA" sz="1800" b="1" dirty="0">
                <a:effectLst/>
                <a:latin typeface="Lexend Deca Light" pitchFamily="2" charset="77"/>
                <a:ea typeface="Calibri" panose="020F0502020204030204" pitchFamily="34" charset="0"/>
                <a:cs typeface="Times New Roman" panose="02020603050405020304" pitchFamily="18" charset="0"/>
              </a:rPr>
              <a:t>Living and Working in Ontario</a:t>
            </a:r>
          </a:p>
          <a:p>
            <a:pPr>
              <a:lnSpc>
                <a:spcPct val="110000"/>
              </a:lnSpc>
              <a:spcBef>
                <a:spcPts val="0"/>
              </a:spcBef>
            </a:pPr>
            <a:r>
              <a:rPr lang="en-CA" sz="1800" dirty="0">
                <a:effectLst/>
                <a:latin typeface="Lexend Deca Light" pitchFamily="2" charset="77"/>
                <a:ea typeface="Calibri" panose="020F0502020204030204" pitchFamily="34" charset="0"/>
                <a:cs typeface="Times New Roman" panose="02020603050405020304" pitchFamily="18" charset="0"/>
              </a:rPr>
              <a:t>B1.1 Describe major connections between features of the natural environment of a region and the type of land use</a:t>
            </a:r>
          </a:p>
          <a:p>
            <a:pPr>
              <a:lnSpc>
                <a:spcPct val="110000"/>
              </a:lnSpc>
              <a:spcBef>
                <a:spcPts val="0"/>
              </a:spcBef>
            </a:pPr>
            <a:r>
              <a:rPr lang="en-CA" sz="1800" dirty="0">
                <a:effectLst/>
                <a:latin typeface="Lexend Deca Light" pitchFamily="2" charset="77"/>
                <a:ea typeface="Calibri" panose="020F0502020204030204" pitchFamily="34" charset="0"/>
                <a:cs typeface="Times New Roman" panose="02020603050405020304" pitchFamily="18" charset="0"/>
              </a:rPr>
              <a:t>B1.3 Identify and describe … land use … using mapping and globe skills </a:t>
            </a:r>
          </a:p>
          <a:p>
            <a:pPr>
              <a:lnSpc>
                <a:spcPct val="100000"/>
              </a:lnSpc>
              <a:spcBef>
                <a:spcPts val="0"/>
              </a:spcBef>
            </a:pPr>
            <a:r>
              <a:rPr lang="en-CA" sz="1800" dirty="0">
                <a:effectLst/>
                <a:latin typeface="Lexend Deca Light" pitchFamily="2" charset="77"/>
                <a:ea typeface="Calibri" panose="020F0502020204030204" pitchFamily="34" charset="0"/>
                <a:cs typeface="Times New Roman" panose="02020603050405020304" pitchFamily="18" charset="0"/>
              </a:rPr>
              <a:t>B3. Describe major landform regions and types of land use in Ontario </a:t>
            </a:r>
          </a:p>
          <a:p>
            <a:pPr>
              <a:lnSpc>
                <a:spcPct val="100000"/>
              </a:lnSpc>
              <a:spcBef>
                <a:spcPts val="0"/>
              </a:spcBef>
            </a:pPr>
            <a:r>
              <a:rPr lang="en-CA" sz="1800" dirty="0">
                <a:effectLst/>
                <a:latin typeface="Lexend Deca Light" pitchFamily="2" charset="77"/>
                <a:ea typeface="Calibri" panose="020F0502020204030204" pitchFamily="34" charset="0"/>
                <a:cs typeface="Times New Roman" panose="02020603050405020304" pitchFamily="18" charset="0"/>
              </a:rPr>
              <a:t>B3.3 Identify the major landform regions in Ontario and describe the major characteristics that make each distinct</a:t>
            </a:r>
          </a:p>
          <a:p>
            <a:pPr marL="342900" lvl="0" indent="-342900">
              <a:lnSpc>
                <a:spcPct val="110000"/>
              </a:lnSpc>
              <a:spcBef>
                <a:spcPts val="0"/>
              </a:spcBef>
              <a:buFont typeface="Symbol" panose="05050102010706020507" pitchFamily="18" charset="2"/>
              <a:buChar char=""/>
            </a:pPr>
            <a:endParaRPr lang="en-CA" sz="1800" dirty="0">
              <a:effectLst/>
              <a:latin typeface="Lexend Deca Light" pitchFamily="2" charset="77"/>
              <a:ea typeface="Calibri" panose="020F0502020204030204" pitchFamily="34" charset="0"/>
              <a:cs typeface="Calibri" panose="020F0502020204030204" pitchFamily="34" charset="0"/>
            </a:endParaRPr>
          </a:p>
          <a:p>
            <a:pPr marL="0" lvl="0" indent="0">
              <a:lnSpc>
                <a:spcPct val="110000"/>
              </a:lnSpc>
              <a:spcBef>
                <a:spcPts val="0"/>
              </a:spcBef>
              <a:buNone/>
            </a:pPr>
            <a:r>
              <a:rPr lang="en-CA" sz="1800" b="1" dirty="0">
                <a:effectLst/>
                <a:latin typeface="Lexend Deca Light" pitchFamily="2" charset="77"/>
                <a:ea typeface="Calibri" panose="020F0502020204030204" pitchFamily="34" charset="0"/>
                <a:cs typeface="Calibri" panose="020F0502020204030204" pitchFamily="34" charset="0"/>
              </a:rPr>
              <a:t>Agriculture/Agri-Food Themes</a:t>
            </a:r>
            <a:endParaRPr lang="en-CA" sz="1800" b="1" dirty="0">
              <a:effectLst/>
              <a:latin typeface="Lexend Deca Light" pitchFamily="2" charset="77"/>
              <a:ea typeface="Calibri" panose="020F0502020204030204" pitchFamily="34" charset="0"/>
              <a:cs typeface="Times New Roman" panose="02020603050405020304" pitchFamily="18" charset="0"/>
            </a:endParaRPr>
          </a:p>
          <a:p>
            <a:pPr>
              <a:lnSpc>
                <a:spcPct val="110000"/>
              </a:lnSpc>
              <a:spcBef>
                <a:spcPts val="0"/>
              </a:spcBef>
            </a:pPr>
            <a:r>
              <a:rPr lang="en-CA" sz="1800" dirty="0">
                <a:effectLst/>
                <a:latin typeface="Lexend Deca Light" pitchFamily="2" charset="77"/>
                <a:ea typeface="Times New Roman" panose="02020603050405020304" pitchFamily="18" charset="0"/>
                <a:cs typeface="Calibri" panose="020F0502020204030204" pitchFamily="34" charset="0"/>
              </a:rPr>
              <a:t>Soil literally impacts every bite we take. </a:t>
            </a:r>
          </a:p>
          <a:p>
            <a:pPr>
              <a:lnSpc>
                <a:spcPct val="110000"/>
              </a:lnSpc>
              <a:spcBef>
                <a:spcPts val="0"/>
              </a:spcBef>
            </a:pPr>
            <a:r>
              <a:rPr lang="en-CA" sz="1800" dirty="0">
                <a:effectLst/>
                <a:latin typeface="Lexend Deca Light" pitchFamily="2" charset="77"/>
                <a:ea typeface="Times New Roman" panose="02020603050405020304" pitchFamily="18" charset="0"/>
                <a:cs typeface="Calibri" panose="020F0502020204030204" pitchFamily="34" charset="0"/>
              </a:rPr>
              <a:t>Soil health is a crucial component of agriculture. </a:t>
            </a:r>
          </a:p>
        </p:txBody>
      </p:sp>
    </p:spTree>
    <p:extLst>
      <p:ext uri="{BB962C8B-B14F-4D97-AF65-F5344CB8AC3E}">
        <p14:creationId xmlns:p14="http://schemas.microsoft.com/office/powerpoint/2010/main" val="3862046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2: Soil Types in Ontario (and Regions)</a:t>
            </a:r>
            <a:endParaRPr lang="en-CA" dirty="0">
              <a:latin typeface="Lexend Deca Medium" pitchFamily="2" charset="77"/>
            </a:endParaRPr>
          </a:p>
        </p:txBody>
      </p:sp>
      <p:sp>
        <p:nvSpPr>
          <p:cNvPr id="6" name="Rectangle 5">
            <a:extLst>
              <a:ext uri="{FF2B5EF4-FFF2-40B4-BE49-F238E27FC236}">
                <a16:creationId xmlns:a16="http://schemas.microsoft.com/office/drawing/2014/main" id="{5EE9AC55-9E6E-36F4-26E8-EAC6E341E61D}"/>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760FC6EF-B18B-5D0B-818F-AD939E86831C}"/>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160227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765AC-4711-44F5-12B3-F1C65CBB09DA}"/>
              </a:ext>
            </a:extLst>
          </p:cNvPr>
          <p:cNvSpPr>
            <a:spLocks noGrp="1"/>
          </p:cNvSpPr>
          <p:nvPr>
            <p:ph type="title"/>
          </p:nvPr>
        </p:nvSpPr>
        <p:spPr>
          <a:xfrm>
            <a:off x="1171774" y="683775"/>
            <a:ext cx="5938887" cy="778208"/>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C01D228F-42B6-7017-00FA-9E67AEB25610}"/>
              </a:ext>
            </a:extLst>
          </p:cNvPr>
          <p:cNvSpPr>
            <a:spLocks noGrp="1"/>
          </p:cNvSpPr>
          <p:nvPr>
            <p:ph idx="1"/>
          </p:nvPr>
        </p:nvSpPr>
        <p:spPr/>
        <p:txBody>
          <a:bodyPr>
            <a:normAutofit/>
          </a:bodyPr>
          <a:lstStyle/>
          <a:p>
            <a:pPr marL="0" indent="0">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Understand the importance of soil and soil health.</a:t>
            </a:r>
          </a:p>
          <a:p>
            <a:pPr marL="342900" lvl="0" indent="-342900">
              <a:buFont typeface="Symbol" panose="05050102010706020507" pitchFamily="18" charset="2"/>
              <a:buChar char=""/>
            </a:pP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Understand soil composition in Ontario</a:t>
            </a:r>
            <a:endParaRPr lang="en-CA" sz="2000" dirty="0">
              <a:effectLst/>
              <a:latin typeface="Lexend Deca Light" pitchFamily="2" charset="77"/>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Gain an appreciation for plant soil requirements and farming</a:t>
            </a:r>
          </a:p>
          <a:p>
            <a:pPr marL="342900" lvl="0" indent="-342900">
              <a:buFont typeface="Symbol" panose="05050102010706020507" pitchFamily="18" charset="2"/>
              <a:buChar char=""/>
            </a:pPr>
            <a:r>
              <a:rPr lang="en-CA" sz="2000" dirty="0">
                <a:solidFill>
                  <a:srgbClr val="000000"/>
                </a:solidFill>
                <a:latin typeface="Lexend Deca Light" pitchFamily="2" charset="77"/>
                <a:ea typeface="Calibri" panose="020F0502020204030204" pitchFamily="34" charset="0"/>
                <a:cs typeface="Times New Roman" panose="02020603050405020304" pitchFamily="18" charset="0"/>
              </a:rPr>
              <a:t>Become familiar with the geographic regions for Ontario</a:t>
            </a:r>
            <a:endParaRPr lang="en-CA" sz="2000" dirty="0">
              <a:effectLst/>
              <a:latin typeface="Lexend Deca Light" pitchFamily="2" charset="77"/>
              <a:ea typeface="Calibri" panose="020F0502020204030204" pitchFamily="34" charset="0"/>
              <a:cs typeface="Times New Roman" panose="02020603050405020304" pitchFamily="18" charset="0"/>
            </a:endParaRPr>
          </a:p>
          <a:p>
            <a:endParaRPr lang="en-CA" sz="2000" dirty="0">
              <a:latin typeface="Lexend Deca Light" pitchFamily="2" charset="77"/>
            </a:endParaRPr>
          </a:p>
        </p:txBody>
      </p:sp>
    </p:spTree>
    <p:extLst>
      <p:ext uri="{BB962C8B-B14F-4D97-AF65-F5344CB8AC3E}">
        <p14:creationId xmlns:p14="http://schemas.microsoft.com/office/powerpoint/2010/main" val="1597783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FA7C1-4DA7-3F4E-557E-DC59F3E29ACA}"/>
              </a:ext>
            </a:extLst>
          </p:cNvPr>
          <p:cNvSpPr>
            <a:spLocks noGrp="1"/>
          </p:cNvSpPr>
          <p:nvPr>
            <p:ph type="title"/>
          </p:nvPr>
        </p:nvSpPr>
        <p:spPr>
          <a:xfrm>
            <a:off x="1150509" y="832631"/>
            <a:ext cx="5938887" cy="778208"/>
          </a:xfrm>
        </p:spPr>
        <p:txBody>
          <a:bodyPr/>
          <a:lstStyle/>
          <a:p>
            <a:r>
              <a:rPr lang="en-US" dirty="0">
                <a:latin typeface="Lexend Deca Medium" pitchFamily="2" charset="77"/>
              </a:rPr>
              <a:t>Minds ON!</a:t>
            </a:r>
          </a:p>
        </p:txBody>
      </p:sp>
      <p:sp>
        <p:nvSpPr>
          <p:cNvPr id="3" name="Content Placeholder 2">
            <a:extLst>
              <a:ext uri="{FF2B5EF4-FFF2-40B4-BE49-F238E27FC236}">
                <a16:creationId xmlns:a16="http://schemas.microsoft.com/office/drawing/2014/main" id="{20053B9B-ABF5-7BC2-301C-00D096A6B001}"/>
              </a:ext>
            </a:extLst>
          </p:cNvPr>
          <p:cNvSpPr>
            <a:spLocks noGrp="1"/>
          </p:cNvSpPr>
          <p:nvPr>
            <p:ph idx="1"/>
          </p:nvPr>
        </p:nvSpPr>
        <p:spPr>
          <a:xfrm>
            <a:off x="1150509" y="2020185"/>
            <a:ext cx="7418895" cy="4134531"/>
          </a:xfrm>
        </p:spPr>
        <p:txBody>
          <a:bodyPr>
            <a:normAutofit/>
          </a:bodyPr>
          <a:lstStyle/>
          <a:p>
            <a:pPr marL="0" indent="0">
              <a:buNone/>
            </a:pPr>
            <a:r>
              <a:rPr lang="en-US" dirty="0">
                <a:solidFill>
                  <a:schemeClr val="accent2"/>
                </a:solidFill>
                <a:latin typeface="Lexend Deca Light" pitchFamily="2" charset="77"/>
              </a:rPr>
              <a:t>Riddle me this!</a:t>
            </a:r>
          </a:p>
          <a:p>
            <a:pPr marL="457200" indent="-457200">
              <a:buAutoNum type="arabicPeriod"/>
            </a:pPr>
            <a:r>
              <a:rPr lang="en-US" sz="2200" dirty="0">
                <a:solidFill>
                  <a:srgbClr val="0E0E0F"/>
                </a:solidFill>
                <a:highlight>
                  <a:srgbClr val="FFFFFF"/>
                </a:highlight>
                <a:latin typeface="Lexend Deca Light" pitchFamily="2" charset="77"/>
              </a:rPr>
              <a:t>What is a soil’s favourite candy?</a:t>
            </a:r>
          </a:p>
          <a:p>
            <a:pPr marL="457200" indent="-457200">
              <a:buAutoNum type="arabicPeriod"/>
            </a:pPr>
            <a:r>
              <a:rPr lang="en-US" sz="2200" dirty="0">
                <a:solidFill>
                  <a:srgbClr val="0E0E0F"/>
                </a:solidFill>
                <a:highlight>
                  <a:srgbClr val="FFFFFF"/>
                </a:highlight>
                <a:latin typeface="Lexend Deca Light" pitchFamily="2" charset="77"/>
              </a:rPr>
              <a:t>What is soil’s favourite form of transportation?</a:t>
            </a:r>
          </a:p>
          <a:p>
            <a:pPr marL="457200" indent="-457200">
              <a:buAutoNum type="arabicPeriod"/>
            </a:pPr>
            <a:r>
              <a:rPr lang="en-US" sz="2200" dirty="0">
                <a:solidFill>
                  <a:srgbClr val="0E0E0F"/>
                </a:solidFill>
                <a:highlight>
                  <a:srgbClr val="FFFFFF"/>
                </a:highlight>
                <a:latin typeface="Lexend Deca Light" pitchFamily="2" charset="77"/>
              </a:rPr>
              <a:t>What did the soil say to the plant?</a:t>
            </a:r>
          </a:p>
          <a:p>
            <a:pPr marL="457200" indent="-457200">
              <a:buAutoNum type="arabicPeriod"/>
            </a:pPr>
            <a:r>
              <a:rPr lang="en-US" sz="2200" dirty="0">
                <a:solidFill>
                  <a:srgbClr val="0E0E0F"/>
                </a:solidFill>
                <a:highlight>
                  <a:srgbClr val="FFFFFF"/>
                </a:highlight>
                <a:latin typeface="Lexend Deca Light" pitchFamily="2" charset="77"/>
              </a:rPr>
              <a:t>Why does soil never lie?</a:t>
            </a:r>
            <a:endParaRPr lang="en-US" sz="2200" dirty="0">
              <a:latin typeface="Lexend Deca Light" pitchFamily="2" charset="77"/>
            </a:endParaRPr>
          </a:p>
        </p:txBody>
      </p:sp>
    </p:spTree>
    <p:extLst>
      <p:ext uri="{BB962C8B-B14F-4D97-AF65-F5344CB8AC3E}">
        <p14:creationId xmlns:p14="http://schemas.microsoft.com/office/powerpoint/2010/main" val="3003949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4DCED35-4DC5-8DC9-E7BB-1AA29ABCCF84}"/>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7" y="0"/>
            <a:ext cx="5481733" cy="336499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363497"/>
            <a:ext cx="4715223" cy="6181682"/>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54771" y="1578864"/>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69711" y="727223"/>
            <a:ext cx="4525321"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Soil and Farming</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1722260"/>
            <a:ext cx="4235958" cy="4432276"/>
          </a:xfrm>
        </p:spPr>
        <p:txBody>
          <a:bodyPr vert="horz" lIns="91440" tIns="45720" rIns="91440" bIns="45720" rtlCol="0">
            <a:noAutofit/>
          </a:bodyPr>
          <a:lstStyle/>
          <a:p>
            <a:pPr>
              <a:lnSpc>
                <a:spcPct val="125000"/>
              </a:lnSpc>
              <a:spcBef>
                <a:spcPts val="2400"/>
              </a:spcBef>
            </a:pPr>
            <a:r>
              <a:rPr lang="en-US" sz="2400" dirty="0">
                <a:latin typeface="Lexend Deca Light" pitchFamily="2" charset="77"/>
              </a:rPr>
              <a:t>Farmers work hard to keep their soils healthy and full of nutrients. </a:t>
            </a:r>
          </a:p>
          <a:p>
            <a:pPr>
              <a:lnSpc>
                <a:spcPct val="125000"/>
              </a:lnSpc>
              <a:spcBef>
                <a:spcPts val="2400"/>
              </a:spcBef>
            </a:pPr>
            <a:r>
              <a:rPr lang="en-US" sz="2400" dirty="0">
                <a:latin typeface="Lexend Deca Light" pitchFamily="2" charset="77"/>
              </a:rPr>
              <a:t>They know a lot about their soil - about its </a:t>
            </a:r>
            <a:br>
              <a:rPr lang="en-US" sz="2400" dirty="0">
                <a:latin typeface="Lexend Deca Light" pitchFamily="2" charset="77"/>
              </a:rPr>
            </a:br>
            <a:r>
              <a:rPr lang="en-US" sz="2400" dirty="0">
                <a:latin typeface="Lexend Deca Light" pitchFamily="2" charset="77"/>
              </a:rPr>
              <a:t>health and type.  </a:t>
            </a:r>
          </a:p>
          <a:p>
            <a:pPr>
              <a:lnSpc>
                <a:spcPct val="125000"/>
              </a:lnSpc>
              <a:spcBef>
                <a:spcPts val="2400"/>
              </a:spcBef>
            </a:pPr>
            <a:r>
              <a:rPr lang="en-US" sz="2400" dirty="0">
                <a:latin typeface="Lexend Deca Light" pitchFamily="2" charset="77"/>
              </a:rPr>
              <a:t>Some plants grow best </a:t>
            </a:r>
            <a:br>
              <a:rPr lang="en-US" sz="2400" dirty="0">
                <a:latin typeface="Lexend Deca Light" pitchFamily="2" charset="77"/>
              </a:rPr>
            </a:br>
            <a:r>
              <a:rPr lang="en-US" sz="2400" dirty="0">
                <a:latin typeface="Lexend Deca Light" pitchFamily="2" charset="77"/>
              </a:rPr>
              <a:t>in certain types of soil.</a:t>
            </a:r>
          </a:p>
          <a:p>
            <a:pPr marL="0" indent="0">
              <a:lnSpc>
                <a:spcPct val="125000"/>
              </a:lnSpc>
              <a:spcBef>
                <a:spcPts val="2400"/>
              </a:spcBef>
              <a:buNone/>
            </a:pPr>
            <a:endParaRPr lang="en-US" sz="2400" dirty="0">
              <a:latin typeface="Lexend Deca Light" pitchFamily="2" charset="77"/>
            </a:endParaRPr>
          </a:p>
        </p:txBody>
      </p:sp>
    </p:spTree>
    <p:extLst>
      <p:ext uri="{BB962C8B-B14F-4D97-AF65-F5344CB8AC3E}">
        <p14:creationId xmlns:p14="http://schemas.microsoft.com/office/powerpoint/2010/main" val="1186199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524303-9E14-9D23-1824-55755F539E5C}"/>
              </a:ext>
            </a:extLst>
          </p:cNvPr>
          <p:cNvSpPr>
            <a:spLocks noGrp="1"/>
          </p:cNvSpPr>
          <p:nvPr>
            <p:ph type="title"/>
          </p:nvPr>
        </p:nvSpPr>
        <p:spPr/>
        <p:txBody>
          <a:bodyPr/>
          <a:lstStyle/>
          <a:p>
            <a:r>
              <a:rPr lang="en-US" dirty="0">
                <a:latin typeface="Lexend Deca Medium" pitchFamily="2" charset="77"/>
              </a:rPr>
              <a:t>Properties of Soil</a:t>
            </a:r>
          </a:p>
        </p:txBody>
      </p:sp>
      <p:sp>
        <p:nvSpPr>
          <p:cNvPr id="4" name="Content Placeholder 3">
            <a:extLst>
              <a:ext uri="{FF2B5EF4-FFF2-40B4-BE49-F238E27FC236}">
                <a16:creationId xmlns:a16="http://schemas.microsoft.com/office/drawing/2014/main" id="{78DC9F92-3A8F-E9D6-E52A-CB142F375C00}"/>
              </a:ext>
            </a:extLst>
          </p:cNvPr>
          <p:cNvSpPr>
            <a:spLocks noGrp="1"/>
          </p:cNvSpPr>
          <p:nvPr>
            <p:ph idx="1"/>
          </p:nvPr>
        </p:nvSpPr>
        <p:spPr>
          <a:xfrm>
            <a:off x="980388" y="1541721"/>
            <a:ext cx="7428322" cy="1626781"/>
          </a:xfrm>
        </p:spPr>
        <p:txBody>
          <a:bodyPr>
            <a:normAutofit/>
          </a:bodyPr>
          <a:lstStyle/>
          <a:p>
            <a:pPr marL="0" indent="0">
              <a:buNone/>
            </a:pPr>
            <a:r>
              <a:rPr lang="en-US" sz="2000" dirty="0">
                <a:latin typeface="Lexend Deca Light" pitchFamily="2" charset="77"/>
              </a:rPr>
              <a:t>We are learning about soil to help us understand what plants need to thrive.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Let’s start by learning about </a:t>
            </a:r>
            <a:r>
              <a:rPr lang="en-US" sz="2000" dirty="0">
                <a:solidFill>
                  <a:schemeClr val="accent2"/>
                </a:solidFill>
                <a:latin typeface="Lexend Deca Light" pitchFamily="2" charset="77"/>
              </a:rPr>
              <a:t>properties of soil.</a:t>
            </a:r>
          </a:p>
        </p:txBody>
      </p:sp>
      <p:pic>
        <p:nvPicPr>
          <p:cNvPr id="2" name="Online Media 1" descr="Properties of Soil [Gravel, Sand, Silt, Clay, &amp; Topsoil]">
            <a:hlinkClick r:id="" action="ppaction://media"/>
            <a:extLst>
              <a:ext uri="{FF2B5EF4-FFF2-40B4-BE49-F238E27FC236}">
                <a16:creationId xmlns:a16="http://schemas.microsoft.com/office/drawing/2014/main" id="{7EEC28D0-0C07-4194-0E26-9156677B8688}"/>
              </a:ext>
            </a:extLst>
          </p:cNvPr>
          <p:cNvPicPr>
            <a:picLocks noRot="1" noChangeAspect="1"/>
          </p:cNvPicPr>
          <p:nvPr>
            <a:videoFile r:link="rId1"/>
          </p:nvPr>
        </p:nvPicPr>
        <p:blipFill>
          <a:blip r:embed="rId4"/>
          <a:stretch>
            <a:fillRect/>
          </a:stretch>
        </p:blipFill>
        <p:spPr>
          <a:xfrm>
            <a:off x="2310094" y="3176969"/>
            <a:ext cx="4768910" cy="2694434"/>
          </a:xfrm>
          <a:prstGeom prst="rect">
            <a:avLst/>
          </a:prstGeom>
        </p:spPr>
      </p:pic>
    </p:spTree>
    <p:extLst>
      <p:ext uri="{BB962C8B-B14F-4D97-AF65-F5344CB8AC3E}">
        <p14:creationId xmlns:p14="http://schemas.microsoft.com/office/powerpoint/2010/main" val="2009212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12886</TotalTime>
  <Words>3604</Words>
  <Application>Microsoft Macintosh PowerPoint</Application>
  <PresentationFormat>On-screen Show (4:3)</PresentationFormat>
  <Paragraphs>360</Paragraphs>
  <Slides>35</Slides>
  <Notes>33</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35</vt:i4>
      </vt:variant>
    </vt:vector>
  </HeadingPairs>
  <TitlesOfParts>
    <vt:vector size="48" baseType="lpstr">
      <vt:lpstr>Arial</vt:lpstr>
      <vt:lpstr>Arial Rounded MT Bold</vt:lpstr>
      <vt:lpstr>Avenir</vt:lpstr>
      <vt:lpstr>Calibri</vt:lpstr>
      <vt:lpstr>Century Gothic</vt:lpstr>
      <vt:lpstr>IIKLH K+ Arial MT</vt:lpstr>
      <vt:lpstr>Lexend Deca Light</vt:lpstr>
      <vt:lpstr>Lexend Deca Medium</vt:lpstr>
      <vt:lpstr>nyt-imperial</vt:lpstr>
      <vt:lpstr>Open Sans Light</vt:lpstr>
      <vt:lpstr>Overpass</vt:lpstr>
      <vt:lpstr>Symbol</vt:lpstr>
      <vt:lpstr>Office Theme</vt:lpstr>
      <vt:lpstr>PowerPoint Presentation</vt:lpstr>
      <vt:lpstr>A Note for Teachers</vt:lpstr>
      <vt:lpstr>Expectations</vt:lpstr>
      <vt:lpstr>Expectations</vt:lpstr>
      <vt:lpstr>PowerPoint Presentation</vt:lpstr>
      <vt:lpstr>Learning Goals</vt:lpstr>
      <vt:lpstr>Minds ON!</vt:lpstr>
      <vt:lpstr>PowerPoint Presentation</vt:lpstr>
      <vt:lpstr>Properties of Soil</vt:lpstr>
      <vt:lpstr>Size of Soil Particles</vt:lpstr>
      <vt:lpstr>ACTION #1: Soil Shake</vt:lpstr>
      <vt:lpstr>ACTION 1: Soil Shake</vt:lpstr>
      <vt:lpstr>ACTION 1: Soil Shake</vt:lpstr>
      <vt:lpstr>Soil Types in Ontario</vt:lpstr>
      <vt:lpstr>Clay</vt:lpstr>
      <vt:lpstr>Loam</vt:lpstr>
      <vt:lpstr>Sand</vt:lpstr>
      <vt:lpstr>PowerPoint Presentation</vt:lpstr>
      <vt:lpstr>PowerPoint Presentation</vt:lpstr>
      <vt:lpstr>PowerPoint Presentation</vt:lpstr>
      <vt:lpstr>ACTION 2 : Soil Sampling</vt:lpstr>
      <vt:lpstr>ACTION 2 : Soil Sampling</vt:lpstr>
      <vt:lpstr>ACTION 2 : Soil Sampling!</vt:lpstr>
      <vt:lpstr>Inquiry Questions</vt:lpstr>
      <vt:lpstr>ACTION 3: Soil Type Map</vt:lpstr>
      <vt:lpstr>ACTION 3:  Soil Type Map</vt:lpstr>
      <vt:lpstr>PowerPoint Presentation</vt:lpstr>
      <vt:lpstr>Check In – What’s Next?</vt:lpstr>
      <vt:lpstr>Extension – Regions of Ontario</vt:lpstr>
      <vt:lpstr>Regions of Ontario</vt:lpstr>
      <vt:lpstr>Canadian Shield</vt:lpstr>
      <vt:lpstr>Hudson Bay Lowlands</vt:lpstr>
      <vt:lpstr>St. Lawrence Lowlands</vt:lpstr>
      <vt:lpstr>Watch This!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246</cp:revision>
  <cp:lastPrinted>2023-02-21T20:07:05Z</cp:lastPrinted>
  <dcterms:created xsi:type="dcterms:W3CDTF">2022-06-20T17:57:32Z</dcterms:created>
  <dcterms:modified xsi:type="dcterms:W3CDTF">2024-10-03T18:08:00Z</dcterms:modified>
</cp:coreProperties>
</file>